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23" r:id="rId2"/>
  </p:sldMasterIdLst>
  <p:notesMasterIdLst>
    <p:notesMasterId r:id="rId62"/>
  </p:notesMasterIdLst>
  <p:handoutMasterIdLst>
    <p:handoutMasterId r:id="rId63"/>
  </p:handoutMasterIdLst>
  <p:sldIdLst>
    <p:sldId id="259" r:id="rId3"/>
    <p:sldId id="260" r:id="rId4"/>
    <p:sldId id="319" r:id="rId5"/>
    <p:sldId id="323" r:id="rId6"/>
    <p:sldId id="299" r:id="rId7"/>
    <p:sldId id="266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00" r:id="rId20"/>
    <p:sldId id="290" r:id="rId21"/>
    <p:sldId id="291" r:id="rId22"/>
    <p:sldId id="298" r:id="rId23"/>
    <p:sldId id="292" r:id="rId24"/>
    <p:sldId id="293" r:id="rId25"/>
    <p:sldId id="294" r:id="rId26"/>
    <p:sldId id="296" r:id="rId27"/>
    <p:sldId id="297" r:id="rId28"/>
    <p:sldId id="256" r:id="rId29"/>
    <p:sldId id="257" r:id="rId30"/>
    <p:sldId id="258" r:id="rId31"/>
    <p:sldId id="320" r:id="rId32"/>
    <p:sldId id="321" r:id="rId33"/>
    <p:sldId id="261" r:id="rId34"/>
    <p:sldId id="262" r:id="rId35"/>
    <p:sldId id="263" r:id="rId36"/>
    <p:sldId id="264" r:id="rId37"/>
    <p:sldId id="265" r:id="rId38"/>
    <p:sldId id="322" r:id="rId39"/>
    <p:sldId id="267" r:id="rId40"/>
    <p:sldId id="268" r:id="rId41"/>
    <p:sldId id="269" r:id="rId42"/>
    <p:sldId id="270" r:id="rId43"/>
    <p:sldId id="271" r:id="rId44"/>
    <p:sldId id="272" r:id="rId45"/>
    <p:sldId id="273" r:id="rId46"/>
    <p:sldId id="274" r:id="rId47"/>
    <p:sldId id="275" r:id="rId48"/>
    <p:sldId id="276" r:id="rId49"/>
    <p:sldId id="277" r:id="rId50"/>
    <p:sldId id="278" r:id="rId51"/>
    <p:sldId id="279" r:id="rId52"/>
    <p:sldId id="280" r:id="rId53"/>
    <p:sldId id="281" r:id="rId54"/>
    <p:sldId id="312" r:id="rId55"/>
    <p:sldId id="313" r:id="rId56"/>
    <p:sldId id="314" r:id="rId57"/>
    <p:sldId id="315" r:id="rId58"/>
    <p:sldId id="316" r:id="rId59"/>
    <p:sldId id="317" r:id="rId60"/>
    <p:sldId id="289" r:id="rId61"/>
  </p:sldIdLst>
  <p:sldSz cx="9144000" cy="5143500" type="screen16x9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06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53" d="100"/>
          <a:sy n="53" d="100"/>
        </p:scale>
        <p:origin x="844" y="2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8E1FBDC-44AE-46A2-80B0-408EDB5738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3621F5-0E0C-4178-AE8E-7230548E8D1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26181A9B-7C22-4C47-A352-5E7529CA9F7C}" type="datetimeFigureOut">
              <a:rPr lang="en-US" altLang="en-US"/>
              <a:pPr>
                <a:defRPr/>
              </a:pPr>
              <a:t>6/6/2019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5F10A-F7C4-47FC-A3ED-492D8358CD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2DB329-DFFA-42D4-A0D3-C4B61DF14A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A3F711BC-C0EA-4F35-9FCF-65D254A61E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AA52921-40B8-4528-BEF9-965A62C922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0EEDE0-F60D-4002-A933-BAA9FD8BA07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BF65BEE-93CF-4F60-ACCE-09840FDF6CA3}" type="datetimeFigureOut">
              <a:rPr lang="en-US" altLang="en-US"/>
              <a:pPr>
                <a:defRPr/>
              </a:pPr>
              <a:t>6/6/2019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E0D8694-1E8A-4002-A621-7DF8414B47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94691476-D83D-4C4D-83A1-D818F1F0D2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B9DEF-62A4-4E0B-9383-A027001A645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F6C660-BA4A-4CE6-88F7-074849E72B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4440760A-DA9B-4A41-8B5C-EF1A9B383BF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40760A-DA9B-4A41-8B5C-EF1A9B383BF9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9679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-9144" y="0"/>
            <a:ext cx="9153144" cy="51435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/>
          </p:nvPr>
        </p:nvSpPr>
        <p:spPr>
          <a:xfrm>
            <a:off x="227752" y="1532443"/>
            <a:ext cx="3637261" cy="1811289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>
              <a:spcBef>
                <a:spcPts val="0"/>
              </a:spcBef>
              <a:defRPr sz="3000" b="1" i="0">
                <a:solidFill>
                  <a:schemeClr val="bg1"/>
                </a:solidFill>
                <a:latin typeface="Arial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27012" y="3718898"/>
            <a:ext cx="1783159" cy="3619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Bef>
                <a:spcPts val="0"/>
              </a:spcBef>
              <a:defRPr sz="1000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18507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EBAB83-0132-43B5-BC17-095B4248FC24}"/>
              </a:ext>
            </a:extLst>
          </p:cNvPr>
          <p:cNvSpPr/>
          <p:nvPr userDrawn="1"/>
        </p:nvSpPr>
        <p:spPr>
          <a:xfrm>
            <a:off x="0" y="0"/>
            <a:ext cx="9153525" cy="5157788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5B3CD-A926-4335-92BE-FCEDC11AB0D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315325" y="29210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pic>
        <p:nvPicPr>
          <p:cNvPr id="6" name="Picture 1" descr="nyu_white.png">
            <a:extLst>
              <a:ext uri="{FF2B5EF4-FFF2-40B4-BE49-F238E27FC236}">
                <a16:creationId xmlns:a16="http://schemas.microsoft.com/office/drawing/2014/main" id="{9E050BBE-AAC7-4354-B4C1-3242C6DD15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234950"/>
            <a:ext cx="6731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 Placeholder 2"/>
          <p:cNvSpPr>
            <a:spLocks noGrp="1"/>
          </p:cNvSpPr>
          <p:nvPr>
            <p:ph idx="11"/>
          </p:nvPr>
        </p:nvSpPr>
        <p:spPr>
          <a:xfrm>
            <a:off x="0" y="0"/>
            <a:ext cx="4480560" cy="5156574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>
              <a:defRPr sz="3000" b="1">
                <a:solidFill>
                  <a:srgbClr val="FFFFFF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997268" y="1583857"/>
            <a:ext cx="3737844" cy="3131018"/>
          </a:xfrm>
          <a:prstGeom prst="rect">
            <a:avLst/>
          </a:prstGeom>
        </p:spPr>
        <p:txBody>
          <a:bodyPr vert="horz" lIns="0" tIns="0" rIns="0" bIns="0"/>
          <a:lstStyle>
            <a:lvl1pPr marL="0">
              <a:spcBef>
                <a:spcPts val="0"/>
              </a:spcBef>
              <a:defRPr sz="3000" b="1" i="0">
                <a:solidFill>
                  <a:srgbClr val="FFFFFF"/>
                </a:solidFill>
                <a:latin typeface="Arial"/>
                <a:cs typeface="Arial"/>
              </a:defRPr>
            </a:lvl1pPr>
            <a:lvl2pPr marL="0" indent="0">
              <a:spcBef>
                <a:spcPts val="0"/>
              </a:spcBef>
              <a:buNone/>
              <a:defRPr baseline="0"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0744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01792" y="1583857"/>
            <a:ext cx="3810941" cy="3131018"/>
          </a:xfrm>
          <a:prstGeom prst="rect">
            <a:avLst/>
          </a:prstGeom>
        </p:spPr>
        <p:txBody>
          <a:bodyPr vert="horz" lIns="0" tIns="0" rIns="0" bIns="0"/>
          <a:lstStyle>
            <a:lvl1pPr marL="0">
              <a:spcBef>
                <a:spcPts val="0"/>
              </a:spcBef>
              <a:defRPr sz="2000" b="1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1"/>
          </p:nvPr>
        </p:nvSpPr>
        <p:spPr>
          <a:xfrm>
            <a:off x="4672577" y="712598"/>
            <a:ext cx="4480560" cy="443090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>
              <a:defRPr sz="3000" b="1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6711" y="228989"/>
            <a:ext cx="2740741" cy="265113"/>
          </a:xfrm>
          <a:prstGeom prst="rect">
            <a:avLst/>
          </a:prstGeom>
        </p:spPr>
        <p:txBody>
          <a:bodyPr vert="horz" lIns="0" tIns="0" rIns="0" bIns="0"/>
          <a:lstStyle>
            <a:lvl1pPr marL="0" algn="r">
              <a:spcBef>
                <a:spcPts val="0"/>
              </a:spcBef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E9C11AEE-57AF-4773-9A07-5DC1C2B5CA9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BEE942-E86E-47B7-A755-522591817666}" type="datetime1">
              <a:rPr lang="en-US" altLang="en-US"/>
              <a:pPr>
                <a:defRPr/>
              </a:pPr>
              <a:t>6/6/2019</a:t>
            </a:fld>
            <a:endParaRPr lang="en-US" altLang="en-US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03E7455-EDE3-4852-9ECA-1D1F3C8820F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BA0D02-FCDC-414C-AFB6-6BF37A4D7D6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1407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01792" y="1583857"/>
            <a:ext cx="8315553" cy="3131018"/>
          </a:xfrm>
          <a:prstGeom prst="rect">
            <a:avLst/>
          </a:prstGeom>
        </p:spPr>
        <p:txBody>
          <a:bodyPr vert="horz" lIns="0" tIns="0" rIns="0" bIns="0"/>
          <a:lstStyle>
            <a:lvl1pPr marL="0">
              <a:spcBef>
                <a:spcPts val="0"/>
              </a:spcBef>
              <a:defRPr sz="2000" b="1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6176711" y="228989"/>
            <a:ext cx="2740741" cy="265113"/>
          </a:xfrm>
          <a:prstGeom prst="rect">
            <a:avLst/>
          </a:prstGeom>
        </p:spPr>
        <p:txBody>
          <a:bodyPr vert="horz" lIns="0" tIns="0" rIns="0" bIns="0"/>
          <a:lstStyle>
            <a:lvl1pPr marL="0" algn="r">
              <a:spcBef>
                <a:spcPts val="0"/>
              </a:spcBef>
              <a:defRPr sz="1400" b="1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9A251864-074C-4703-9C5C-E6E0FBC73BD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4ACE81-927B-4BCA-B4A5-8AD30142CFF5}" type="datetime1">
              <a:rPr lang="en-US" altLang="en-US"/>
              <a:pPr>
                <a:defRPr/>
              </a:pPr>
              <a:t>6/6/2019</a:t>
            </a:fld>
            <a:endParaRPr lang="en-US" altLang="en-US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A4B5E4D8-1927-4210-BA62-D3543BFC0D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1AE8A4-E38F-421B-9CDE-C857647371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6240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343398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9913358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"/>
          <p:cNvSpPr/>
          <p:nvPr/>
        </p:nvSpPr>
        <p:spPr>
          <a:xfrm>
            <a:off x="0" y="0"/>
            <a:ext cx="9153525" cy="5157788"/>
          </a:xfrm>
          <a:prstGeom prst="rect">
            <a:avLst/>
          </a:prstGeom>
          <a:solidFill>
            <a:srgbClr val="57068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9" name="nyu_white.png" descr="nyu_whi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16462" y="234950"/>
            <a:ext cx="673101" cy="228600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0248276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0"/>
          <p:cNvSpPr/>
          <p:nvPr/>
        </p:nvSpPr>
        <p:spPr>
          <a:xfrm>
            <a:off x="0" y="4620497"/>
            <a:ext cx="9144000" cy="523004"/>
          </a:xfrm>
          <a:prstGeom prst="rect">
            <a:avLst/>
          </a:prstGeom>
          <a:solidFill>
            <a:srgbClr val="57068C"/>
          </a:solidFill>
          <a:ln w="12700">
            <a:miter lim="400000"/>
          </a:ln>
        </p:spPr>
        <p:txBody>
          <a:bodyPr lIns="34289" tIns="34289" rIns="34289" bIns="34289" anchor="ctr"/>
          <a:lstStyle/>
          <a:p>
            <a:pPr algn="ctr" defTabSz="342900">
              <a:defRPr sz="1200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8" name="Rectangle 8"/>
          <p:cNvSpPr/>
          <p:nvPr/>
        </p:nvSpPr>
        <p:spPr>
          <a:xfrm>
            <a:off x="11" y="4570634"/>
            <a:ext cx="9143990" cy="49864"/>
          </a:xfrm>
          <a:prstGeom prst="rect">
            <a:avLst/>
          </a:prstGeom>
          <a:solidFill>
            <a:srgbClr val="92278F"/>
          </a:solidFill>
          <a:ln w="12700">
            <a:miter lim="400000"/>
          </a:ln>
        </p:spPr>
        <p:txBody>
          <a:bodyPr lIns="34289" tIns="34289" rIns="34289" bIns="34289"/>
          <a:lstStyle/>
          <a:p>
            <a:pPr defTabSz="342900">
              <a:defRPr sz="12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9" name="Straight Connector 9"/>
          <p:cNvSpPr/>
          <p:nvPr/>
        </p:nvSpPr>
        <p:spPr>
          <a:xfrm>
            <a:off x="822960" y="1074783"/>
            <a:ext cx="7475220" cy="1"/>
          </a:xfrm>
          <a:prstGeom prst="line">
            <a:avLst/>
          </a:prstGeom>
          <a:ln w="3175">
            <a:solidFill>
              <a:srgbClr val="808080"/>
            </a:solidFill>
          </a:ln>
        </p:spPr>
        <p:txBody>
          <a:bodyPr lIns="34289" tIns="34289" rIns="34289" bIns="34289"/>
          <a:lstStyle/>
          <a:p>
            <a:pPr defTabSz="342900">
              <a:defRPr sz="12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pic>
        <p:nvPicPr>
          <p:cNvPr id="40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230" y="4730548"/>
            <a:ext cx="1584920" cy="251213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Picture 14" descr="Picture 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21435" y="4703018"/>
            <a:ext cx="838037" cy="613054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1" cy="780159"/>
          </a:xfrm>
          <a:prstGeom prst="rect">
            <a:avLst/>
          </a:prstGeom>
        </p:spPr>
        <p:txBody>
          <a:bodyPr lIns="34289" tIns="34289" rIns="34289" bIns="34289" anchor="b">
            <a:normAutofit/>
          </a:bodyPr>
          <a:lstStyle>
            <a:lvl1pPr algn="l" defTabSz="685800">
              <a:lnSpc>
                <a:spcPct val="85000"/>
              </a:lnSpc>
              <a:defRPr sz="3600" spc="-37">
                <a:solidFill>
                  <a:srgbClr val="40404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idx="1"/>
          </p:nvPr>
        </p:nvSpPr>
        <p:spPr>
          <a:xfrm>
            <a:off x="822960" y="1154457"/>
            <a:ext cx="7543801" cy="324736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64007" indent="-64007" defTabSz="685800">
              <a:lnSpc>
                <a:spcPct val="90000"/>
              </a:lnSpc>
              <a:spcBef>
                <a:spcPts val="900"/>
              </a:spcBef>
              <a:buClr>
                <a:srgbClr val="92278F"/>
              </a:buClr>
              <a:buSzPct val="100000"/>
              <a:buChar char="❑"/>
              <a:defRPr sz="1400">
                <a:solidFill>
                  <a:srgbClr val="404040"/>
                </a:solidFill>
                <a:latin typeface="+mn-lt"/>
                <a:ea typeface="+mn-ea"/>
                <a:cs typeface="+mn-cs"/>
                <a:sym typeface="Calibri"/>
              </a:defRPr>
            </a:lvl1pPr>
            <a:lvl2pPr marL="343407" indent="-142239" defTabSz="685800">
              <a:lnSpc>
                <a:spcPct val="90000"/>
              </a:lnSpc>
              <a:spcBef>
                <a:spcPts val="900"/>
              </a:spcBef>
              <a:buClr>
                <a:srgbClr val="92278F"/>
              </a:buClr>
              <a:buChar char="◦"/>
              <a:defRPr sz="1400">
                <a:solidFill>
                  <a:srgbClr val="404040"/>
                </a:solidFill>
                <a:latin typeface="+mn-lt"/>
                <a:ea typeface="+mn-ea"/>
                <a:cs typeface="+mn-cs"/>
                <a:sym typeface="Calibri"/>
              </a:defRPr>
            </a:lvl2pPr>
            <a:lvl3pPr marL="566927" indent="-182879" defTabSz="685800">
              <a:lnSpc>
                <a:spcPct val="90000"/>
              </a:lnSpc>
              <a:spcBef>
                <a:spcPts val="900"/>
              </a:spcBef>
              <a:buClr>
                <a:srgbClr val="92278F"/>
              </a:buClr>
              <a:buChar char="◦"/>
              <a:defRPr sz="1400">
                <a:solidFill>
                  <a:srgbClr val="404040"/>
                </a:solidFill>
                <a:latin typeface="+mn-lt"/>
                <a:ea typeface="+mn-ea"/>
                <a:cs typeface="+mn-cs"/>
                <a:sym typeface="Calibri"/>
              </a:defRPr>
            </a:lvl3pPr>
            <a:lvl4pPr marL="749808" indent="-182880" defTabSz="685800">
              <a:lnSpc>
                <a:spcPct val="90000"/>
              </a:lnSpc>
              <a:spcBef>
                <a:spcPts val="900"/>
              </a:spcBef>
              <a:buClr>
                <a:srgbClr val="92278F"/>
              </a:buClr>
              <a:buChar char="◦"/>
              <a:defRPr sz="1400">
                <a:solidFill>
                  <a:srgbClr val="404040"/>
                </a:solidFill>
                <a:latin typeface="+mn-lt"/>
                <a:ea typeface="+mn-ea"/>
                <a:cs typeface="+mn-cs"/>
                <a:sym typeface="Calibri"/>
              </a:defRPr>
            </a:lvl4pPr>
            <a:lvl5pPr marL="932688" indent="-182880" defTabSz="685800">
              <a:lnSpc>
                <a:spcPct val="90000"/>
              </a:lnSpc>
              <a:spcBef>
                <a:spcPts val="900"/>
              </a:spcBef>
              <a:buClr>
                <a:srgbClr val="92278F"/>
              </a:buClr>
              <a:buChar char="◦"/>
              <a:defRPr sz="1400">
                <a:solidFill>
                  <a:srgbClr val="404040"/>
                </a:solidFill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758350" y="4749432"/>
            <a:ext cx="235765" cy="246381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776769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nyu_white.png">
            <a:extLst>
              <a:ext uri="{FF2B5EF4-FFF2-40B4-BE49-F238E27FC236}">
                <a16:creationId xmlns:a16="http://schemas.microsoft.com/office/drawing/2014/main" id="{440DFEAD-A58C-41A0-811D-9C69B22123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8" y="234950"/>
            <a:ext cx="6731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FA3694-E930-4860-9A35-A7E6F740F311}"/>
              </a:ext>
            </a:extLst>
          </p:cNvPr>
          <p:cNvSpPr/>
          <p:nvPr userDrawn="1"/>
        </p:nvSpPr>
        <p:spPr>
          <a:xfrm>
            <a:off x="0" y="0"/>
            <a:ext cx="9153525" cy="712788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028" name="Picture 1" descr="nyu_white.png">
            <a:extLst>
              <a:ext uri="{FF2B5EF4-FFF2-40B4-BE49-F238E27FC236}">
                <a16:creationId xmlns:a16="http://schemas.microsoft.com/office/drawing/2014/main" id="{5340E5AF-A3F2-4C49-97DA-F8B6129A14B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8" y="234950"/>
            <a:ext cx="6731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6108D0-A47E-42F4-BCF3-262910F886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F58A984A-FA55-4E01-853B-5E08937C3012}" type="datetime1">
              <a:rPr lang="en-US" altLang="en-US"/>
              <a:pPr>
                <a:defRPr/>
              </a:pPr>
              <a:t>6/6/2019</a:t>
            </a:fld>
            <a:endParaRPr lang="en-US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E4A3D-B45D-46B2-9BE0-CC46A63B9D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8EC18E6-58BC-4F65-B365-DC9713B1D6E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19" r:id="rId3"/>
    <p:sldLayoutId id="2147483720" r:id="rId4"/>
  </p:sldLayoutIdLst>
  <p:hf hdr="0" ft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628650" indent="-1714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085850" indent="-1714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114550" indent="-285750" algn="l" defTabSz="4572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1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yu_white.png" descr="nyu_whit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30187" y="234950"/>
            <a:ext cx="673101" cy="2286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"/>
          <p:cNvSpPr/>
          <p:nvPr/>
        </p:nvSpPr>
        <p:spPr>
          <a:xfrm>
            <a:off x="0" y="-1"/>
            <a:ext cx="9153525" cy="712789"/>
          </a:xfrm>
          <a:prstGeom prst="rect">
            <a:avLst/>
          </a:prstGeom>
          <a:solidFill>
            <a:srgbClr val="57068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" name="nyu_white.png" descr="nyu_whit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30187" y="234950"/>
            <a:ext cx="673101" cy="2286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13144" y="4772454"/>
            <a:ext cx="273657" cy="26425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Title Text"/>
          <p:cNvSpPr txBox="1">
            <a:spLocks noGrp="1"/>
          </p:cNvSpPr>
          <p:nvPr>
            <p:ph type="title"/>
          </p:nvPr>
        </p:nvSpPr>
        <p:spPr>
          <a:xfrm>
            <a:off x="457200" y="69056"/>
            <a:ext cx="8229600" cy="1131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7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489010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751114" marR="0" indent="-293914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143000" marR="0" indent="-2286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676400" marR="0" indent="-3048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o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209800" marR="0" indent="-3810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667000" marR="0" indent="-3810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124200" marR="0" indent="-3810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581400" marR="0" indent="-3810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4038600" marR="0" indent="-381000" algn="l" defTabSz="4572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ai.googleblog.com/2015/07/how-google-translate-squeezes-deep.html" TargetMode="External"/><Relationship Id="rId3" Type="http://schemas.openxmlformats.org/officeDocument/2006/relationships/image" Target="../media/image17.png"/><Relationship Id="rId7" Type="http://schemas.openxmlformats.org/officeDocument/2006/relationships/hyperlink" Target="https://www.youtube.com/watch?v=-O-E1nFm6-A" TargetMode="External"/><Relationship Id="rId2" Type="http://schemas.openxmlformats.org/officeDocument/2006/relationships/hyperlink" Target="https://www.youtube.com/watch?v=t4kyRyKyOpo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youtube.com/watch?v=p1b5aiTrGzY" TargetMode="External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hyperlink" Target="https://phiresky.github.io/convolution-demo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hyperlink" Target="https://github.com/vdumoulin/conv_arithmetic/blob/master/README.md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if"/><Relationship Id="rId2" Type="http://schemas.openxmlformats.org/officeDocument/2006/relationships/image" Target="../media/image79.t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Placeholder 9">
            <a:extLst>
              <a:ext uri="{FF2B5EF4-FFF2-40B4-BE49-F238E27FC236}">
                <a16:creationId xmlns:a16="http://schemas.microsoft.com/office/drawing/2014/main" id="{A6B26B09-FBF4-47C1-910F-E970B26B4DE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9153525" cy="5151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B3DD2B-9FF0-4DB7-A0D7-39FC356B3E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700" y="1041400"/>
            <a:ext cx="4205288" cy="3200400"/>
          </a:xfrm>
          <a:prstGeom prst="rect">
            <a:avLst/>
          </a:prstGeom>
          <a:solidFill>
            <a:srgbClr val="57068C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124" name="Text Placeholder 2">
            <a:extLst>
              <a:ext uri="{FF2B5EF4-FFF2-40B4-BE49-F238E27FC236}">
                <a16:creationId xmlns:a16="http://schemas.microsoft.com/office/drawing/2014/main" id="{F08648D7-ECFA-4EA3-87EF-1DC6727A13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auto">
          <a:xfrm>
            <a:off x="227013" y="1531938"/>
            <a:ext cx="3638550" cy="18113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>
                <a:latin typeface="Arial" panose="020B0604020202020204" pitchFamily="34" charset="0"/>
              </a:rPr>
              <a:t>NYU Summer Machine Learning Program</a:t>
            </a:r>
          </a:p>
        </p:txBody>
      </p:sp>
      <p:sp>
        <p:nvSpPr>
          <p:cNvPr id="5125" name="Text Placeholder 3">
            <a:extLst>
              <a:ext uri="{FF2B5EF4-FFF2-40B4-BE49-F238E27FC236}">
                <a16:creationId xmlns:a16="http://schemas.microsoft.com/office/drawing/2014/main" id="{CB582B9E-3E51-4B5F-8B20-6DE8712D3D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auto">
          <a:xfrm>
            <a:off x="227013" y="3719513"/>
            <a:ext cx="1782762" cy="361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ct val="0"/>
              </a:spcBef>
            </a:pPr>
            <a:r>
              <a:rPr lang="en-US" altLang="en-US"/>
              <a:t>Presenter Name Here</a:t>
            </a:r>
          </a:p>
          <a:p>
            <a:pPr marL="0" indent="0">
              <a:spcBef>
                <a:spcPct val="0"/>
              </a:spcBef>
            </a:pPr>
            <a:r>
              <a:rPr lang="en-US" altLang="en-US"/>
              <a:t>Date Here</a:t>
            </a:r>
          </a:p>
        </p:txBody>
      </p:sp>
      <p:pic>
        <p:nvPicPr>
          <p:cNvPr id="5126" name="Picture 11" descr="nyu_white.png">
            <a:extLst>
              <a:ext uri="{FF2B5EF4-FFF2-40B4-BE49-F238E27FC236}">
                <a16:creationId xmlns:a16="http://schemas.microsoft.com/office/drawing/2014/main" id="{A2140F00-028D-4176-8BCD-D89A35E4F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1276350"/>
            <a:ext cx="67468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Placeholder 3">
            <a:extLst>
              <a:ext uri="{FF2B5EF4-FFF2-40B4-BE49-F238E27FC236}">
                <a16:creationId xmlns:a16="http://schemas.microsoft.com/office/drawing/2014/main" id="{7207C28A-3D29-4525-BB2A-F984E1E587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auto">
          <a:xfrm>
            <a:off x="6176963" y="228600"/>
            <a:ext cx="2740025" cy="2651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172" name="Date Placeholder 2">
            <a:extLst>
              <a:ext uri="{FF2B5EF4-FFF2-40B4-BE49-F238E27FC236}">
                <a16:creationId xmlns:a16="http://schemas.microsoft.com/office/drawing/2014/main" id="{4244CB69-2C48-4D4F-BAA8-69C3F28AAC8F}"/>
              </a:ext>
            </a:extLst>
          </p:cNvPr>
          <p:cNvSpPr>
            <a:spLocks noGrp="1" noChangeArrowheads="1"/>
          </p:cNvSpPr>
          <p:nvPr>
            <p:ph type="dt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CB47B0D-CF10-42B9-8ADD-82F543FC7D73}" type="datetime1">
              <a:rPr lang="en-US" altLang="en-US" smtClean="0">
                <a:solidFill>
                  <a:srgbClr val="898989"/>
                </a:solidFill>
              </a:rPr>
              <a:pPr/>
              <a:t>6/6/2019</a:t>
            </a:fld>
            <a:endParaRPr lang="en-US" altLang="en-US">
              <a:solidFill>
                <a:srgbClr val="898989"/>
              </a:solidFill>
            </a:endParaRPr>
          </a:p>
        </p:txBody>
      </p:sp>
      <p:sp>
        <p:nvSpPr>
          <p:cNvPr id="7173" name="Slide Number Placeholder 3">
            <a:extLst>
              <a:ext uri="{FF2B5EF4-FFF2-40B4-BE49-F238E27FC236}">
                <a16:creationId xmlns:a16="http://schemas.microsoft.com/office/drawing/2014/main" id="{14E8B467-F7EC-4AA4-B467-E26C3D4899B4}"/>
              </a:ext>
            </a:extLst>
          </p:cNvPr>
          <p:cNvSpPr>
            <a:spLocks noGrp="1" noChangeArrowheads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B492D3B-197F-407A-9DB6-D6DC27088AFB}" type="slidenum">
              <a:rPr lang="en-US" altLang="en-US" smtClean="0">
                <a:solidFill>
                  <a:srgbClr val="898989"/>
                </a:solidFill>
              </a:rPr>
              <a:pPr/>
              <a:t>10</a:t>
            </a:fld>
            <a:endParaRPr lang="en-US" altLang="en-US">
              <a:solidFill>
                <a:srgbClr val="898989"/>
              </a:solidFill>
            </a:endParaRPr>
          </a:p>
        </p:txBody>
      </p:sp>
      <p:pic>
        <p:nvPicPr>
          <p:cNvPr id="7" name="Google Shape;82;p17">
            <a:extLst>
              <a:ext uri="{FF2B5EF4-FFF2-40B4-BE49-F238E27FC236}">
                <a16:creationId xmlns:a16="http://schemas.microsoft.com/office/drawing/2014/main" id="{946D43B0-0818-46A7-8585-9EFA617D40B6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48373" y="739141"/>
            <a:ext cx="7647254" cy="3757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6845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Placeholder 3">
            <a:extLst>
              <a:ext uri="{FF2B5EF4-FFF2-40B4-BE49-F238E27FC236}">
                <a16:creationId xmlns:a16="http://schemas.microsoft.com/office/drawing/2014/main" id="{7207C28A-3D29-4525-BB2A-F984E1E587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auto">
          <a:xfrm>
            <a:off x="6176963" y="228600"/>
            <a:ext cx="2740025" cy="2651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172" name="Date Placeholder 2">
            <a:extLst>
              <a:ext uri="{FF2B5EF4-FFF2-40B4-BE49-F238E27FC236}">
                <a16:creationId xmlns:a16="http://schemas.microsoft.com/office/drawing/2014/main" id="{4244CB69-2C48-4D4F-BAA8-69C3F28AAC8F}"/>
              </a:ext>
            </a:extLst>
          </p:cNvPr>
          <p:cNvSpPr>
            <a:spLocks noGrp="1" noChangeArrowheads="1"/>
          </p:cNvSpPr>
          <p:nvPr>
            <p:ph type="dt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CB47B0D-CF10-42B9-8ADD-82F543FC7D73}" type="datetime1">
              <a:rPr lang="en-US" altLang="en-US" smtClean="0">
                <a:solidFill>
                  <a:srgbClr val="898989"/>
                </a:solidFill>
              </a:rPr>
              <a:pPr/>
              <a:t>6/6/2019</a:t>
            </a:fld>
            <a:endParaRPr lang="en-US" altLang="en-US">
              <a:solidFill>
                <a:srgbClr val="898989"/>
              </a:solidFill>
            </a:endParaRPr>
          </a:p>
        </p:txBody>
      </p:sp>
      <p:sp>
        <p:nvSpPr>
          <p:cNvPr id="7173" name="Slide Number Placeholder 3">
            <a:extLst>
              <a:ext uri="{FF2B5EF4-FFF2-40B4-BE49-F238E27FC236}">
                <a16:creationId xmlns:a16="http://schemas.microsoft.com/office/drawing/2014/main" id="{14E8B467-F7EC-4AA4-B467-E26C3D4899B4}"/>
              </a:ext>
            </a:extLst>
          </p:cNvPr>
          <p:cNvSpPr>
            <a:spLocks noGrp="1" noChangeArrowheads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B492D3B-197F-407A-9DB6-D6DC27088AFB}" type="slidenum">
              <a:rPr lang="en-US" altLang="en-US" smtClean="0">
                <a:solidFill>
                  <a:srgbClr val="898989"/>
                </a:solidFill>
              </a:rPr>
              <a:pPr/>
              <a:t>11</a:t>
            </a:fld>
            <a:endParaRPr lang="en-US" altLang="en-US">
              <a:solidFill>
                <a:srgbClr val="898989"/>
              </a:solidFill>
            </a:endParaRPr>
          </a:p>
        </p:txBody>
      </p:sp>
      <p:pic>
        <p:nvPicPr>
          <p:cNvPr id="7" name="Google Shape;82;p17">
            <a:extLst>
              <a:ext uri="{FF2B5EF4-FFF2-40B4-BE49-F238E27FC236}">
                <a16:creationId xmlns:a16="http://schemas.microsoft.com/office/drawing/2014/main" id="{946D43B0-0818-46A7-8585-9EFA617D40B6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71341" y="768673"/>
            <a:ext cx="7319662" cy="36061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5665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Placeholder 3">
            <a:extLst>
              <a:ext uri="{FF2B5EF4-FFF2-40B4-BE49-F238E27FC236}">
                <a16:creationId xmlns:a16="http://schemas.microsoft.com/office/drawing/2014/main" id="{7207C28A-3D29-4525-BB2A-F984E1E587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auto">
          <a:xfrm>
            <a:off x="6176963" y="228600"/>
            <a:ext cx="2740025" cy="2651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172" name="Date Placeholder 2">
            <a:extLst>
              <a:ext uri="{FF2B5EF4-FFF2-40B4-BE49-F238E27FC236}">
                <a16:creationId xmlns:a16="http://schemas.microsoft.com/office/drawing/2014/main" id="{4244CB69-2C48-4D4F-BAA8-69C3F28AAC8F}"/>
              </a:ext>
            </a:extLst>
          </p:cNvPr>
          <p:cNvSpPr>
            <a:spLocks noGrp="1" noChangeArrowheads="1"/>
          </p:cNvSpPr>
          <p:nvPr>
            <p:ph type="dt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CB47B0D-CF10-42B9-8ADD-82F543FC7D73}" type="datetime1">
              <a:rPr lang="en-US" altLang="en-US" smtClean="0">
                <a:solidFill>
                  <a:srgbClr val="898989"/>
                </a:solidFill>
              </a:rPr>
              <a:pPr/>
              <a:t>6/6/2019</a:t>
            </a:fld>
            <a:endParaRPr lang="en-US" altLang="en-US">
              <a:solidFill>
                <a:srgbClr val="898989"/>
              </a:solidFill>
            </a:endParaRPr>
          </a:p>
        </p:txBody>
      </p:sp>
      <p:sp>
        <p:nvSpPr>
          <p:cNvPr id="7173" name="Slide Number Placeholder 3">
            <a:extLst>
              <a:ext uri="{FF2B5EF4-FFF2-40B4-BE49-F238E27FC236}">
                <a16:creationId xmlns:a16="http://schemas.microsoft.com/office/drawing/2014/main" id="{14E8B467-F7EC-4AA4-B467-E26C3D4899B4}"/>
              </a:ext>
            </a:extLst>
          </p:cNvPr>
          <p:cNvSpPr>
            <a:spLocks noGrp="1" noChangeArrowheads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B492D3B-197F-407A-9DB6-D6DC27088AFB}" type="slidenum">
              <a:rPr lang="en-US" altLang="en-US" smtClean="0">
                <a:solidFill>
                  <a:srgbClr val="898989"/>
                </a:solidFill>
              </a:rPr>
              <a:pPr/>
              <a:t>12</a:t>
            </a:fld>
            <a:endParaRPr lang="en-US" altLang="en-US">
              <a:solidFill>
                <a:srgbClr val="898989"/>
              </a:solidFill>
            </a:endParaRPr>
          </a:p>
        </p:txBody>
      </p:sp>
      <p:pic>
        <p:nvPicPr>
          <p:cNvPr id="7" name="Google Shape;82;p17">
            <a:extLst>
              <a:ext uri="{FF2B5EF4-FFF2-40B4-BE49-F238E27FC236}">
                <a16:creationId xmlns:a16="http://schemas.microsoft.com/office/drawing/2014/main" id="{946D43B0-0818-46A7-8585-9EFA617D40B6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76287" y="890337"/>
            <a:ext cx="7309769" cy="36061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1962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Placeholder 3">
            <a:extLst>
              <a:ext uri="{FF2B5EF4-FFF2-40B4-BE49-F238E27FC236}">
                <a16:creationId xmlns:a16="http://schemas.microsoft.com/office/drawing/2014/main" id="{7207C28A-3D29-4525-BB2A-F984E1E587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auto">
          <a:xfrm>
            <a:off x="6176963" y="228600"/>
            <a:ext cx="2740025" cy="2651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172" name="Date Placeholder 2">
            <a:extLst>
              <a:ext uri="{FF2B5EF4-FFF2-40B4-BE49-F238E27FC236}">
                <a16:creationId xmlns:a16="http://schemas.microsoft.com/office/drawing/2014/main" id="{4244CB69-2C48-4D4F-BAA8-69C3F28AAC8F}"/>
              </a:ext>
            </a:extLst>
          </p:cNvPr>
          <p:cNvSpPr>
            <a:spLocks noGrp="1" noChangeArrowheads="1"/>
          </p:cNvSpPr>
          <p:nvPr>
            <p:ph type="dt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CB47B0D-CF10-42B9-8ADD-82F543FC7D73}" type="datetime1">
              <a:rPr lang="en-US" altLang="en-US" smtClean="0">
                <a:solidFill>
                  <a:srgbClr val="898989"/>
                </a:solidFill>
              </a:rPr>
              <a:pPr/>
              <a:t>6/6/2019</a:t>
            </a:fld>
            <a:endParaRPr lang="en-US" altLang="en-US">
              <a:solidFill>
                <a:srgbClr val="898989"/>
              </a:solidFill>
            </a:endParaRPr>
          </a:p>
        </p:txBody>
      </p:sp>
      <p:sp>
        <p:nvSpPr>
          <p:cNvPr id="7173" name="Slide Number Placeholder 3">
            <a:extLst>
              <a:ext uri="{FF2B5EF4-FFF2-40B4-BE49-F238E27FC236}">
                <a16:creationId xmlns:a16="http://schemas.microsoft.com/office/drawing/2014/main" id="{14E8B467-F7EC-4AA4-B467-E26C3D4899B4}"/>
              </a:ext>
            </a:extLst>
          </p:cNvPr>
          <p:cNvSpPr>
            <a:spLocks noGrp="1" noChangeArrowheads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B492D3B-197F-407A-9DB6-D6DC27088AFB}" type="slidenum">
              <a:rPr lang="en-US" altLang="en-US" smtClean="0">
                <a:solidFill>
                  <a:srgbClr val="898989"/>
                </a:solidFill>
              </a:rPr>
              <a:pPr/>
              <a:t>13</a:t>
            </a:fld>
            <a:endParaRPr lang="en-US" altLang="en-US">
              <a:solidFill>
                <a:srgbClr val="898989"/>
              </a:solidFill>
            </a:endParaRPr>
          </a:p>
        </p:txBody>
      </p:sp>
      <p:pic>
        <p:nvPicPr>
          <p:cNvPr id="7" name="Google Shape;82;p17">
            <a:extLst>
              <a:ext uri="{FF2B5EF4-FFF2-40B4-BE49-F238E27FC236}">
                <a16:creationId xmlns:a16="http://schemas.microsoft.com/office/drawing/2014/main" id="{946D43B0-0818-46A7-8585-9EFA617D40B6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86138" y="890337"/>
            <a:ext cx="7290067" cy="36061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4669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Placeholder 3">
            <a:extLst>
              <a:ext uri="{FF2B5EF4-FFF2-40B4-BE49-F238E27FC236}">
                <a16:creationId xmlns:a16="http://schemas.microsoft.com/office/drawing/2014/main" id="{7207C28A-3D29-4525-BB2A-F984E1E587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auto">
          <a:xfrm>
            <a:off x="6176963" y="228600"/>
            <a:ext cx="2740025" cy="2651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172" name="Date Placeholder 2">
            <a:extLst>
              <a:ext uri="{FF2B5EF4-FFF2-40B4-BE49-F238E27FC236}">
                <a16:creationId xmlns:a16="http://schemas.microsoft.com/office/drawing/2014/main" id="{4244CB69-2C48-4D4F-BAA8-69C3F28AAC8F}"/>
              </a:ext>
            </a:extLst>
          </p:cNvPr>
          <p:cNvSpPr>
            <a:spLocks noGrp="1" noChangeArrowheads="1"/>
          </p:cNvSpPr>
          <p:nvPr>
            <p:ph type="dt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CB47B0D-CF10-42B9-8ADD-82F543FC7D73}" type="datetime1">
              <a:rPr lang="en-US" altLang="en-US" smtClean="0">
                <a:solidFill>
                  <a:srgbClr val="898989"/>
                </a:solidFill>
              </a:rPr>
              <a:pPr/>
              <a:t>6/6/2019</a:t>
            </a:fld>
            <a:endParaRPr lang="en-US" altLang="en-US">
              <a:solidFill>
                <a:srgbClr val="898989"/>
              </a:solidFill>
            </a:endParaRPr>
          </a:p>
        </p:txBody>
      </p:sp>
      <p:sp>
        <p:nvSpPr>
          <p:cNvPr id="7173" name="Slide Number Placeholder 3">
            <a:extLst>
              <a:ext uri="{FF2B5EF4-FFF2-40B4-BE49-F238E27FC236}">
                <a16:creationId xmlns:a16="http://schemas.microsoft.com/office/drawing/2014/main" id="{14E8B467-F7EC-4AA4-B467-E26C3D4899B4}"/>
              </a:ext>
            </a:extLst>
          </p:cNvPr>
          <p:cNvSpPr>
            <a:spLocks noGrp="1" noChangeArrowheads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B492D3B-197F-407A-9DB6-D6DC27088AFB}" type="slidenum">
              <a:rPr lang="en-US" altLang="en-US" smtClean="0">
                <a:solidFill>
                  <a:srgbClr val="898989"/>
                </a:solidFill>
              </a:rPr>
              <a:pPr/>
              <a:t>14</a:t>
            </a:fld>
            <a:endParaRPr lang="en-US" altLang="en-US">
              <a:solidFill>
                <a:srgbClr val="898989"/>
              </a:solidFill>
            </a:endParaRPr>
          </a:p>
        </p:txBody>
      </p:sp>
      <p:pic>
        <p:nvPicPr>
          <p:cNvPr id="7" name="Google Shape;82;p17">
            <a:extLst>
              <a:ext uri="{FF2B5EF4-FFF2-40B4-BE49-F238E27FC236}">
                <a16:creationId xmlns:a16="http://schemas.microsoft.com/office/drawing/2014/main" id="{946D43B0-0818-46A7-8585-9EFA617D40B6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86138" y="890337"/>
            <a:ext cx="7290067" cy="36061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0288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Placeholder 3">
            <a:extLst>
              <a:ext uri="{FF2B5EF4-FFF2-40B4-BE49-F238E27FC236}">
                <a16:creationId xmlns:a16="http://schemas.microsoft.com/office/drawing/2014/main" id="{7207C28A-3D29-4525-BB2A-F984E1E587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auto">
          <a:xfrm>
            <a:off x="6176963" y="228600"/>
            <a:ext cx="2740025" cy="2651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172" name="Date Placeholder 2">
            <a:extLst>
              <a:ext uri="{FF2B5EF4-FFF2-40B4-BE49-F238E27FC236}">
                <a16:creationId xmlns:a16="http://schemas.microsoft.com/office/drawing/2014/main" id="{4244CB69-2C48-4D4F-BAA8-69C3F28AAC8F}"/>
              </a:ext>
            </a:extLst>
          </p:cNvPr>
          <p:cNvSpPr>
            <a:spLocks noGrp="1" noChangeArrowheads="1"/>
          </p:cNvSpPr>
          <p:nvPr>
            <p:ph type="dt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CB47B0D-CF10-42B9-8ADD-82F543FC7D73}" type="datetime1">
              <a:rPr lang="en-US" altLang="en-US" smtClean="0">
                <a:solidFill>
                  <a:srgbClr val="898989"/>
                </a:solidFill>
              </a:rPr>
              <a:pPr/>
              <a:t>6/6/2019</a:t>
            </a:fld>
            <a:endParaRPr lang="en-US" altLang="en-US">
              <a:solidFill>
                <a:srgbClr val="898989"/>
              </a:solidFill>
            </a:endParaRPr>
          </a:p>
        </p:txBody>
      </p:sp>
      <p:sp>
        <p:nvSpPr>
          <p:cNvPr id="7173" name="Slide Number Placeholder 3">
            <a:extLst>
              <a:ext uri="{FF2B5EF4-FFF2-40B4-BE49-F238E27FC236}">
                <a16:creationId xmlns:a16="http://schemas.microsoft.com/office/drawing/2014/main" id="{14E8B467-F7EC-4AA4-B467-E26C3D4899B4}"/>
              </a:ext>
            </a:extLst>
          </p:cNvPr>
          <p:cNvSpPr>
            <a:spLocks noGrp="1" noChangeArrowheads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B492D3B-197F-407A-9DB6-D6DC27088AFB}" type="slidenum">
              <a:rPr lang="en-US" altLang="en-US" smtClean="0">
                <a:solidFill>
                  <a:srgbClr val="898989"/>
                </a:solidFill>
              </a:rPr>
              <a:pPr/>
              <a:t>15</a:t>
            </a:fld>
            <a:endParaRPr lang="en-US" altLang="en-US">
              <a:solidFill>
                <a:srgbClr val="898989"/>
              </a:solidFill>
            </a:endParaRPr>
          </a:p>
        </p:txBody>
      </p:sp>
      <p:pic>
        <p:nvPicPr>
          <p:cNvPr id="7" name="Google Shape;82;p17">
            <a:extLst>
              <a:ext uri="{FF2B5EF4-FFF2-40B4-BE49-F238E27FC236}">
                <a16:creationId xmlns:a16="http://schemas.microsoft.com/office/drawing/2014/main" id="{946D43B0-0818-46A7-8585-9EFA617D40B6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21669" y="830391"/>
            <a:ext cx="7700662" cy="3788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9825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Placeholder 3">
            <a:extLst>
              <a:ext uri="{FF2B5EF4-FFF2-40B4-BE49-F238E27FC236}">
                <a16:creationId xmlns:a16="http://schemas.microsoft.com/office/drawing/2014/main" id="{7207C28A-3D29-4525-BB2A-F984E1E587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auto">
          <a:xfrm>
            <a:off x="6176963" y="228600"/>
            <a:ext cx="2740025" cy="2651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172" name="Date Placeholder 2">
            <a:extLst>
              <a:ext uri="{FF2B5EF4-FFF2-40B4-BE49-F238E27FC236}">
                <a16:creationId xmlns:a16="http://schemas.microsoft.com/office/drawing/2014/main" id="{4244CB69-2C48-4D4F-BAA8-69C3F28AAC8F}"/>
              </a:ext>
            </a:extLst>
          </p:cNvPr>
          <p:cNvSpPr>
            <a:spLocks noGrp="1" noChangeArrowheads="1"/>
          </p:cNvSpPr>
          <p:nvPr>
            <p:ph type="dt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CB47B0D-CF10-42B9-8ADD-82F543FC7D73}" type="datetime1">
              <a:rPr lang="en-US" altLang="en-US" smtClean="0">
                <a:solidFill>
                  <a:srgbClr val="898989"/>
                </a:solidFill>
              </a:rPr>
              <a:pPr/>
              <a:t>6/6/2019</a:t>
            </a:fld>
            <a:endParaRPr lang="en-US" altLang="en-US">
              <a:solidFill>
                <a:srgbClr val="898989"/>
              </a:solidFill>
            </a:endParaRPr>
          </a:p>
        </p:txBody>
      </p:sp>
      <p:sp>
        <p:nvSpPr>
          <p:cNvPr id="7173" name="Slide Number Placeholder 3">
            <a:extLst>
              <a:ext uri="{FF2B5EF4-FFF2-40B4-BE49-F238E27FC236}">
                <a16:creationId xmlns:a16="http://schemas.microsoft.com/office/drawing/2014/main" id="{14E8B467-F7EC-4AA4-B467-E26C3D4899B4}"/>
              </a:ext>
            </a:extLst>
          </p:cNvPr>
          <p:cNvSpPr>
            <a:spLocks noGrp="1" noChangeArrowheads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B492D3B-197F-407A-9DB6-D6DC27088AFB}" type="slidenum">
              <a:rPr lang="en-US" altLang="en-US" smtClean="0">
                <a:solidFill>
                  <a:srgbClr val="898989"/>
                </a:solidFill>
              </a:rPr>
              <a:pPr/>
              <a:t>16</a:t>
            </a:fld>
            <a:endParaRPr lang="en-US" altLang="en-US">
              <a:solidFill>
                <a:srgbClr val="898989"/>
              </a:solidFill>
            </a:endParaRPr>
          </a:p>
        </p:txBody>
      </p:sp>
      <p:sp>
        <p:nvSpPr>
          <p:cNvPr id="6" name="Google Shape;136;p25">
            <a:extLst>
              <a:ext uri="{FF2B5EF4-FFF2-40B4-BE49-F238E27FC236}">
                <a16:creationId xmlns:a16="http://schemas.microsoft.com/office/drawing/2014/main" id="{A1587924-ECA5-4EF1-9DE6-4938C5AB754C}"/>
              </a:ext>
            </a:extLst>
          </p:cNvPr>
          <p:cNvSpPr txBox="1">
            <a:spLocks/>
          </p:cNvSpPr>
          <p:nvPr/>
        </p:nvSpPr>
        <p:spPr>
          <a:xfrm>
            <a:off x="311700" y="789442"/>
            <a:ext cx="8520600" cy="4498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  <a:latin typeface="+mn-lt"/>
                <a:ea typeface="ＭＳ Ｐゴシック" charset="0"/>
                <a:cs typeface="Arial" panose="020B0604020202020204" pitchFamily="34" charset="0"/>
              </a:rPr>
              <a:t>CNN Motivation: Locality &amp; Feature Extraction</a:t>
            </a:r>
          </a:p>
        </p:txBody>
      </p:sp>
      <p:sp>
        <p:nvSpPr>
          <p:cNvPr id="8" name="Google Shape;137;p25">
            <a:extLst>
              <a:ext uri="{FF2B5EF4-FFF2-40B4-BE49-F238E27FC236}">
                <a16:creationId xmlns:a16="http://schemas.microsoft.com/office/drawing/2014/main" id="{38A7E15D-249D-4A13-BADD-8520ADA8F1BB}"/>
              </a:ext>
            </a:extLst>
          </p:cNvPr>
          <p:cNvSpPr txBox="1">
            <a:spLocks/>
          </p:cNvSpPr>
          <p:nvPr/>
        </p:nvSpPr>
        <p:spPr>
          <a:xfrm>
            <a:off x="311700" y="1636295"/>
            <a:ext cx="4561089" cy="29325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628650" indent="-1714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085850" indent="-1714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1145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1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q"/>
            </a:pPr>
            <a:r>
              <a:rPr lang="en-US" sz="1400" dirty="0">
                <a:ea typeface="ＭＳ Ｐゴシック" charset="0"/>
                <a:cs typeface="Arial"/>
              </a:rPr>
              <a:t>Things closer together tend to be more related (red)</a:t>
            </a:r>
          </a:p>
          <a:p>
            <a: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q"/>
            </a:pPr>
            <a:r>
              <a:rPr lang="en-US" dirty="0">
                <a:ea typeface="ＭＳ Ｐゴシック" charset="0"/>
                <a:cs typeface="Arial"/>
              </a:rPr>
              <a:t>Feature extraction: A face has eyes, mouth, nose</a:t>
            </a:r>
          </a:p>
          <a:p>
            <a:pPr marL="45720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q"/>
            </a:pPr>
            <a:r>
              <a:rPr lang="en-US" sz="1400" dirty="0">
                <a:ea typeface="ＭＳ Ｐゴシック" charset="0"/>
                <a:cs typeface="Arial"/>
              </a:rPr>
              <a:t>Fully connected NN layer considers all areas equally related (green)</a:t>
            </a:r>
          </a:p>
          <a:p>
            <a: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q"/>
            </a:pPr>
            <a:r>
              <a:rPr lang="en-US" dirty="0">
                <a:ea typeface="ＭＳ Ｐゴシック" charset="0"/>
                <a:cs typeface="Arial"/>
              </a:rPr>
              <a:t>Must we consider whiskers and eyes together? </a:t>
            </a:r>
          </a:p>
          <a:p>
            <a:pPr marL="45720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q"/>
            </a:pPr>
            <a:r>
              <a:rPr lang="en-US" sz="1400" dirty="0">
                <a:ea typeface="ＭＳ Ｐゴシック" charset="0"/>
                <a:cs typeface="Arial"/>
              </a:rPr>
              <a:t>Maybe we can learn locality? Can we “bake it in” to the NN?</a:t>
            </a:r>
          </a:p>
        </p:txBody>
      </p:sp>
      <p:pic>
        <p:nvPicPr>
          <p:cNvPr id="9" name="Google Shape;138;p25">
            <a:extLst>
              <a:ext uri="{FF2B5EF4-FFF2-40B4-BE49-F238E27FC236}">
                <a16:creationId xmlns:a16="http://schemas.microsoft.com/office/drawing/2014/main" id="{3A9D38D6-3894-410D-B802-92AAB2833B7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33737" y="1416100"/>
            <a:ext cx="3237617" cy="32313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3656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Placeholder 3">
            <a:extLst>
              <a:ext uri="{FF2B5EF4-FFF2-40B4-BE49-F238E27FC236}">
                <a16:creationId xmlns:a16="http://schemas.microsoft.com/office/drawing/2014/main" id="{7207C28A-3D29-4525-BB2A-F984E1E587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auto">
          <a:xfrm>
            <a:off x="6176963" y="228600"/>
            <a:ext cx="2740025" cy="2651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172" name="Date Placeholder 2">
            <a:extLst>
              <a:ext uri="{FF2B5EF4-FFF2-40B4-BE49-F238E27FC236}">
                <a16:creationId xmlns:a16="http://schemas.microsoft.com/office/drawing/2014/main" id="{4244CB69-2C48-4D4F-BAA8-69C3F28AAC8F}"/>
              </a:ext>
            </a:extLst>
          </p:cNvPr>
          <p:cNvSpPr>
            <a:spLocks noGrp="1" noChangeArrowheads="1"/>
          </p:cNvSpPr>
          <p:nvPr>
            <p:ph type="dt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CB47B0D-CF10-42B9-8ADD-82F543FC7D73}" type="datetime1">
              <a:rPr lang="en-US" altLang="en-US" smtClean="0">
                <a:solidFill>
                  <a:srgbClr val="898989"/>
                </a:solidFill>
              </a:rPr>
              <a:pPr/>
              <a:t>6/6/2019</a:t>
            </a:fld>
            <a:endParaRPr lang="en-US" altLang="en-US">
              <a:solidFill>
                <a:srgbClr val="898989"/>
              </a:solidFill>
            </a:endParaRPr>
          </a:p>
        </p:txBody>
      </p:sp>
      <p:sp>
        <p:nvSpPr>
          <p:cNvPr id="7173" name="Slide Number Placeholder 3">
            <a:extLst>
              <a:ext uri="{FF2B5EF4-FFF2-40B4-BE49-F238E27FC236}">
                <a16:creationId xmlns:a16="http://schemas.microsoft.com/office/drawing/2014/main" id="{14E8B467-F7EC-4AA4-B467-E26C3D4899B4}"/>
              </a:ext>
            </a:extLst>
          </p:cNvPr>
          <p:cNvSpPr>
            <a:spLocks noGrp="1" noChangeArrowheads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B492D3B-197F-407A-9DB6-D6DC27088AFB}" type="slidenum">
              <a:rPr lang="en-US" altLang="en-US" smtClean="0">
                <a:solidFill>
                  <a:srgbClr val="898989"/>
                </a:solidFill>
              </a:rPr>
              <a:pPr/>
              <a:t>17</a:t>
            </a:fld>
            <a:endParaRPr lang="en-US" altLang="en-US">
              <a:solidFill>
                <a:srgbClr val="898989"/>
              </a:solidFill>
            </a:endParaRPr>
          </a:p>
        </p:txBody>
      </p:sp>
      <p:sp>
        <p:nvSpPr>
          <p:cNvPr id="6" name="Google Shape;136;p25">
            <a:extLst>
              <a:ext uri="{FF2B5EF4-FFF2-40B4-BE49-F238E27FC236}">
                <a16:creationId xmlns:a16="http://schemas.microsoft.com/office/drawing/2014/main" id="{A1587924-ECA5-4EF1-9DE6-4938C5AB754C}"/>
              </a:ext>
            </a:extLst>
          </p:cNvPr>
          <p:cNvSpPr txBox="1">
            <a:spLocks/>
          </p:cNvSpPr>
          <p:nvPr/>
        </p:nvSpPr>
        <p:spPr>
          <a:xfrm>
            <a:off x="311700" y="744256"/>
            <a:ext cx="8520600" cy="4498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  <a:latin typeface="+mn-lt"/>
                <a:ea typeface="ＭＳ Ｐゴシック" charset="0"/>
                <a:cs typeface="Arial" panose="020B0604020202020204" pitchFamily="34" charset="0"/>
              </a:rPr>
              <a:t>CNN Motivation: Locality &amp; Feature Extraction</a:t>
            </a:r>
          </a:p>
        </p:txBody>
      </p:sp>
      <p:sp>
        <p:nvSpPr>
          <p:cNvPr id="10" name="Google Shape;149;p26">
            <a:extLst>
              <a:ext uri="{FF2B5EF4-FFF2-40B4-BE49-F238E27FC236}">
                <a16:creationId xmlns:a16="http://schemas.microsoft.com/office/drawing/2014/main" id="{BCB28A46-F1D9-4242-9BAD-86A8B8ED5DFA}"/>
              </a:ext>
            </a:extLst>
          </p:cNvPr>
          <p:cNvSpPr txBox="1">
            <a:spLocks/>
          </p:cNvSpPr>
          <p:nvPr/>
        </p:nvSpPr>
        <p:spPr>
          <a:xfrm>
            <a:off x="311700" y="1151441"/>
            <a:ext cx="8520600" cy="35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628650" indent="-1714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085850" indent="-1714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1145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1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04800"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-"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Ted Talk: the wonderful and terrifying implications of computers that can learn</a:t>
            </a:r>
            <a:endParaRPr lang="en-US" sz="1200"/>
          </a:p>
          <a:p>
            <a:pPr marL="457200" indent="-304800"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 pitchFamily="34" charset="0"/>
              <a:buChar char="-"/>
            </a:pPr>
            <a:r>
              <a:rPr lang="en-US" sz="1200"/>
              <a:t>https://ai.googleblog.com/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</a:pPr>
            <a:endParaRPr lang="en-US" sz="1200" dirty="0"/>
          </a:p>
        </p:txBody>
      </p:sp>
      <p:pic>
        <p:nvPicPr>
          <p:cNvPr id="11" name="Google Shape;150;p26">
            <a:extLst>
              <a:ext uri="{FF2B5EF4-FFF2-40B4-BE49-F238E27FC236}">
                <a16:creationId xmlns:a16="http://schemas.microsoft.com/office/drawing/2014/main" id="{F36993A8-BD8A-478B-B425-7A345949133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6813" y="3419866"/>
            <a:ext cx="5273475" cy="131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52;p26">
            <a:extLst>
              <a:ext uri="{FF2B5EF4-FFF2-40B4-BE49-F238E27FC236}">
                <a16:creationId xmlns:a16="http://schemas.microsoft.com/office/drawing/2014/main" id="{DDCB3D79-A764-4DF9-89A5-BB0BA760E7E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50" y="1830291"/>
            <a:ext cx="3407200" cy="191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53;p26">
            <a:extLst>
              <a:ext uri="{FF2B5EF4-FFF2-40B4-BE49-F238E27FC236}">
                <a16:creationId xmlns:a16="http://schemas.microsoft.com/office/drawing/2014/main" id="{B4DBF5A4-B92B-4CF4-A0A5-21EF0FF62B9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8551" y="1457758"/>
            <a:ext cx="5672699" cy="158658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51;p26">
            <a:extLst>
              <a:ext uri="{FF2B5EF4-FFF2-40B4-BE49-F238E27FC236}">
                <a16:creationId xmlns:a16="http://schemas.microsoft.com/office/drawing/2014/main" id="{A58AD252-3D1C-49A9-8762-A8C221746732}"/>
              </a:ext>
            </a:extLst>
          </p:cNvPr>
          <p:cNvSpPr txBox="1"/>
          <p:nvPr/>
        </p:nvSpPr>
        <p:spPr>
          <a:xfrm>
            <a:off x="213725" y="3826338"/>
            <a:ext cx="2565570" cy="7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 dirty="0">
                <a:solidFill>
                  <a:schemeClr val="hlink"/>
                </a:solidFill>
                <a:hlinkClick r:id="rId6"/>
              </a:rPr>
              <a:t>Few Shot Learning of Realisitic Neural Talking Head Models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5" name="Google Shape;154;p26">
            <a:extLst>
              <a:ext uri="{FF2B5EF4-FFF2-40B4-BE49-F238E27FC236}">
                <a16:creationId xmlns:a16="http://schemas.microsoft.com/office/drawing/2014/main" id="{1752EBB8-C35E-41EF-BD4A-261D40BBECA0}"/>
              </a:ext>
            </a:extLst>
          </p:cNvPr>
          <p:cNvSpPr txBox="1"/>
          <p:nvPr/>
        </p:nvSpPr>
        <p:spPr>
          <a:xfrm>
            <a:off x="4204396" y="2954683"/>
            <a:ext cx="30606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 dirty="0">
                <a:solidFill>
                  <a:schemeClr val="hlink"/>
                </a:solidFill>
                <a:hlinkClick r:id="rId7"/>
              </a:rPr>
              <a:t>Robots Learning to Toss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155;p26">
            <a:extLst>
              <a:ext uri="{FF2B5EF4-FFF2-40B4-BE49-F238E27FC236}">
                <a16:creationId xmlns:a16="http://schemas.microsoft.com/office/drawing/2014/main" id="{84BF54EF-1C68-4330-9D07-377A76BFC67B}"/>
              </a:ext>
            </a:extLst>
          </p:cNvPr>
          <p:cNvSpPr txBox="1"/>
          <p:nvPr/>
        </p:nvSpPr>
        <p:spPr>
          <a:xfrm>
            <a:off x="3754325" y="4728600"/>
            <a:ext cx="42885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 dirty="0">
                <a:solidFill>
                  <a:schemeClr val="hlink"/>
                </a:solidFill>
                <a:hlinkClick r:id="rId8"/>
              </a:rPr>
              <a:t>Optical Character Recognition and Translation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678252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8A06C26-9E7D-4CC5-86E3-1ED9421E7D18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501650" y="1389063"/>
                <a:ext cx="7606030" cy="3348037"/>
              </a:xfrm>
            </p:spPr>
            <p:txBody>
              <a:bodyPr/>
              <a:lstStyle/>
              <a:p>
                <a:pPr indent="-285750" fontAlgn="auto">
                  <a:lnSpc>
                    <a:spcPct val="150000"/>
                  </a:lnSpc>
                  <a:spcAft>
                    <a:spcPts val="0"/>
                  </a:spcAft>
                  <a:buClr>
                    <a:schemeClr val="accent4">
                      <a:lumMod val="75000"/>
                    </a:schemeClr>
                  </a:buClr>
                  <a:buSzPct val="100000"/>
                  <a:buFont typeface="Wingdings" panose="05000000000000000000" pitchFamily="2" charset="2"/>
                  <a:buChar char="q"/>
                  <a:defRPr/>
                </a:pPr>
                <a:r>
                  <a:rPr lang="en-US" sz="1400" b="0" dirty="0">
                    <a:solidFill>
                      <a:schemeClr val="tx1"/>
                    </a:solidFill>
                    <a:ea typeface="ＭＳ Ｐゴシック" charset="0"/>
                    <a:cs typeface="Arial"/>
                  </a:rPr>
                  <a:t>What is convolution?</a:t>
                </a:r>
              </a:p>
              <a:p>
                <a:pPr lvl="1" indent="-285750" fontAlgn="auto">
                  <a:lnSpc>
                    <a:spcPct val="150000"/>
                  </a:lnSpc>
                  <a:spcAft>
                    <a:spcPts val="0"/>
                  </a:spcAft>
                  <a:buClr>
                    <a:schemeClr val="accent4">
                      <a:lumMod val="75000"/>
                    </a:schemeClr>
                  </a:buClr>
                  <a:buSzPct val="100000"/>
                  <a:buFont typeface="Wingdings" panose="05000000000000000000" pitchFamily="2" charset="2"/>
                  <a:buChar char="q"/>
                  <a:defRPr/>
                </a:pPr>
                <a:r>
                  <a:rPr lang="en-US" dirty="0">
                    <a:solidFill>
                      <a:schemeClr val="tx1"/>
                    </a:solidFill>
                    <a:ea typeface="ＭＳ Ｐゴシック" charset="0"/>
                    <a:cs typeface="Arial"/>
                  </a:rPr>
                  <a:t>An operation that computes the amount of “overlap” of a kernel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charset="0"/>
                        <a:cs typeface="Arial"/>
                      </a:rPr>
                      <m:t>𝑔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ea typeface="ＭＳ Ｐゴシック" charset="0"/>
                    <a:cs typeface="Arial"/>
                  </a:rPr>
                  <a:t> as it shifts over another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charset="0"/>
                        <a:cs typeface="Arial"/>
                      </a:rPr>
                      <m:t>𝑓</m:t>
                    </m:r>
                  </m:oMath>
                </a14:m>
                <a:endParaRPr lang="en-US" b="0" dirty="0">
                  <a:solidFill>
                    <a:schemeClr val="tx1"/>
                  </a:solidFill>
                  <a:ea typeface="ＭＳ Ｐゴシック" charset="0"/>
                  <a:cs typeface="Arial"/>
                </a:endParaRPr>
              </a:p>
              <a:p>
                <a:pPr lvl="1" indent="-285750" fontAlgn="auto">
                  <a:lnSpc>
                    <a:spcPct val="150000"/>
                  </a:lnSpc>
                  <a:spcAft>
                    <a:spcPts val="0"/>
                  </a:spcAft>
                  <a:buClr>
                    <a:schemeClr val="accent4">
                      <a:lumMod val="75000"/>
                    </a:schemeClr>
                  </a:buClr>
                  <a:buSzPct val="100000"/>
                  <a:buFont typeface="Wingdings" panose="05000000000000000000" pitchFamily="2" charset="2"/>
                  <a:buChar char="q"/>
                  <a:defRPr/>
                </a:pPr>
                <a:r>
                  <a:rPr lang="en-US" b="0" dirty="0">
                    <a:solidFill>
                      <a:schemeClr val="tx1"/>
                    </a:solidFill>
                    <a:ea typeface="ＭＳ Ｐゴシック" charset="0"/>
                    <a:cs typeface="Arial"/>
                  </a:rPr>
                  <a:t>Mathematical definition:</a:t>
                </a:r>
              </a:p>
              <a:p>
                <a:pPr lvl="2" indent="-285750" fontAlgn="auto">
                  <a:lnSpc>
                    <a:spcPct val="150000"/>
                  </a:lnSpc>
                  <a:spcAft>
                    <a:spcPts val="0"/>
                  </a:spcAft>
                  <a:buClr>
                    <a:schemeClr val="accent4">
                      <a:lumMod val="75000"/>
                    </a:schemeClr>
                  </a:buClr>
                  <a:buSzPct val="100000"/>
                  <a:buFont typeface="Wingdings" panose="05000000000000000000" pitchFamily="2" charset="2"/>
                  <a:buChar char="q"/>
                  <a:defRPr/>
                </a:pPr>
                <a:r>
                  <a:rPr lang="en-US" b="0" dirty="0">
                    <a:solidFill>
                      <a:schemeClr val="tx1"/>
                    </a:solidFill>
                    <a:ea typeface="ＭＳ Ｐゴシック" charset="0"/>
                    <a:cs typeface="Arial"/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charset="0"/>
                        <a:cs typeface="Arial"/>
                      </a:rPr>
                      <m:t>𝑓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charset="0"/>
                        <a:cs typeface="Arial"/>
                      </a:rPr>
                      <m:t>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charset="0"/>
                        <a:cs typeface="Arial"/>
                      </a:rPr>
                      <m:t>𝑔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charset="0"/>
                        <a:cs typeface="Arial"/>
                      </a:rPr>
                      <m:t>)(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charset="0"/>
                        <a:cs typeface="Arial"/>
                      </a:rPr>
                      <m:t>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charset="0"/>
                        <a:cs typeface="Arial"/>
                      </a:rPr>
                      <m:t>)=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Arial"/>
                          </a:rPr>
                          <m:t>=−∞ 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Arial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Arial"/>
                          </a:rPr>
                          <m:t>𝑔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  <a:cs typeface="Arial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  <a:cs typeface="Arial"/>
                              </a:rPr>
                              <m:t>𝑘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  <a:cs typeface="Arial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  <a:cs typeface="Arial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Arial"/>
                          </a:rPr>
                          <m:t>𝑓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  <a:cs typeface="Arial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  <a:cs typeface="Arial"/>
                              </a:rPr>
                              <m:t>𝑘</m:t>
                            </m:r>
                          </m:e>
                        </m:d>
                      </m:e>
                    </m:nary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charset="0"/>
                        <a:cs typeface="Arial"/>
                      </a:rPr>
                      <m:t> </m:t>
                    </m:r>
                  </m:oMath>
                </a14:m>
                <a:endParaRPr lang="en-US" b="0" dirty="0">
                  <a:solidFill>
                    <a:schemeClr val="tx1"/>
                  </a:solidFill>
                  <a:ea typeface="ＭＳ Ｐゴシック" charset="0"/>
                  <a:cs typeface="Arial"/>
                </a:endParaRPr>
              </a:p>
              <a:p>
                <a:pPr lvl="2" indent="-285750" fontAlgn="auto">
                  <a:lnSpc>
                    <a:spcPct val="150000"/>
                  </a:lnSpc>
                  <a:spcAft>
                    <a:spcPts val="0"/>
                  </a:spcAft>
                  <a:buClr>
                    <a:schemeClr val="accent4">
                      <a:lumMod val="75000"/>
                    </a:schemeClr>
                  </a:buClr>
                  <a:buSzPct val="100000"/>
                  <a:buFont typeface="Wingdings" panose="05000000000000000000" pitchFamily="2" charset="2"/>
                  <a:buChar char="q"/>
                  <a:defRPr/>
                </a:pPr>
                <a:r>
                  <a:rPr lang="en-US" b="0" dirty="0">
                    <a:solidFill>
                      <a:schemeClr val="tx1"/>
                    </a:solidFill>
                    <a:ea typeface="ＭＳ Ｐゴシック" charset="0"/>
                    <a:cs typeface="Arial"/>
                  </a:rPr>
                  <a:t>Interpretation: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charset="0"/>
                        <a:cs typeface="Arial"/>
                      </a:rPr>
                      <m:t>𝑔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charset="0"/>
                        <a:cs typeface="Arial"/>
                      </a:rPr>
                      <m:t>[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charset="0"/>
                        <a:cs typeface="Arial"/>
                      </a:rPr>
                      <m:t>𝑘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charset="0"/>
                        <a:cs typeface="Arial"/>
                      </a:rPr>
                      <m:t>] 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ea typeface="ＭＳ Ｐゴシック" charset="0"/>
                    <a:cs typeface="Arial"/>
                  </a:rPr>
                  <a:t>is the kernel,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charset="0"/>
                        <a:cs typeface="Arial"/>
                      </a:rPr>
                      <m:t>𝑔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charset="0"/>
                        <a:cs typeface="Arial"/>
                      </a:rPr>
                      <m:t>[</m:t>
                    </m:r>
                    <m:r>
                      <a:rPr lang="en-US" b="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charset="0"/>
                        <a:cs typeface="Arial"/>
                      </a:rPr>
                      <m:t>𝑘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charset="0"/>
                        <a:cs typeface="Arial"/>
                      </a:rPr>
                      <m:t>−</m:t>
                    </m:r>
                    <m:r>
                      <a:rPr lang="en-US" b="0" i="1" dirty="0" err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charset="0"/>
                        <a:cs typeface="Arial"/>
                      </a:rPr>
                      <m:t>𝑛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charset="0"/>
                        <a:cs typeface="Arial"/>
                      </a:rPr>
                      <m:t>] 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ea typeface="ＭＳ Ｐゴシック" charset="0"/>
                    <a:cs typeface="Arial"/>
                  </a:rPr>
                  <a:t>slides the function to 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charset="0"/>
                        <a:cs typeface="Arial"/>
                      </a:rPr>
                      <m:t>𝑛</m:t>
                    </m:r>
                  </m:oMath>
                </a14:m>
                <a:endParaRPr lang="en-US" b="0" dirty="0">
                  <a:solidFill>
                    <a:schemeClr val="tx1"/>
                  </a:solidFill>
                  <a:ea typeface="ＭＳ Ｐゴシック" charset="0"/>
                  <a:cs typeface="Arial"/>
                </a:endParaRPr>
              </a:p>
              <a:p>
                <a:pPr marL="1314450" lvl="3" indent="0" fontAlgn="auto">
                  <a:lnSpc>
                    <a:spcPct val="150000"/>
                  </a:lnSpc>
                  <a:spcAft>
                    <a:spcPts val="0"/>
                  </a:spcAft>
                  <a:buClr>
                    <a:schemeClr val="accent4">
                      <a:lumMod val="75000"/>
                    </a:schemeClr>
                  </a:buClr>
                  <a:buSzPct val="100000"/>
                  <a:buNone/>
                  <a:defRPr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charset="0"/>
                        <a:cs typeface="Arial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Arial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Arial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Arial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Arial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chemeClr val="tx1"/>
                    </a:solidFill>
                    <a:ea typeface="ＭＳ Ｐゴシック" charset="0"/>
                    <a:cs typeface="Arial"/>
                  </a:rPr>
                  <a:t> is then multiplied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charset="0"/>
                        <a:cs typeface="Arial"/>
                      </a:rPr>
                      <m:t>𝑓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charset="0"/>
                        <a:cs typeface="Arial"/>
                      </a:rPr>
                      <m:t>[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charset="0"/>
                        <a:cs typeface="Arial"/>
                      </a:rPr>
                      <m:t>𝑘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charset="0"/>
                        <a:cs typeface="Arial"/>
                      </a:rPr>
                      <m:t>]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ea typeface="ＭＳ Ｐゴシック" charset="0"/>
                    <a:cs typeface="Arial"/>
                  </a:rPr>
                  <a:t> and we sum over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charset="0"/>
                        <a:cs typeface="Arial"/>
                      </a:rPr>
                      <m:t>𝑘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ea typeface="ＭＳ Ｐゴシック" charset="0"/>
                    <a:cs typeface="Arial"/>
                  </a:rPr>
                  <a:t> to get the output for 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charset="0"/>
                        <a:cs typeface="Arial"/>
                      </a:rPr>
                      <m:t>𝑛</m:t>
                    </m:r>
                  </m:oMath>
                </a14:m>
                <a:endParaRPr lang="en-US" dirty="0">
                  <a:solidFill>
                    <a:schemeClr val="tx1"/>
                  </a:solidFill>
                  <a:ea typeface="ＭＳ Ｐゴシック" charset="0"/>
                  <a:cs typeface="Arial"/>
                </a:endParaRPr>
              </a:p>
              <a:p>
                <a:pPr marL="1314450" lvl="3" indent="0" fontAlgn="auto">
                  <a:lnSpc>
                    <a:spcPct val="150000"/>
                  </a:lnSpc>
                  <a:spcAft>
                    <a:spcPts val="0"/>
                  </a:spcAft>
                  <a:buClr>
                    <a:schemeClr val="accent4">
                      <a:lumMod val="75000"/>
                    </a:schemeClr>
                  </a:buClr>
                  <a:buSzPct val="100000"/>
                  <a:buNone/>
                  <a:defRPr/>
                </a:pPr>
                <a:endParaRPr lang="en-US" b="0" dirty="0">
                  <a:solidFill>
                    <a:schemeClr val="tx1"/>
                  </a:solidFill>
                  <a:ea typeface="ＭＳ Ｐゴシック" charset="0"/>
                  <a:cs typeface="Arial"/>
                </a:endParaRPr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8A06C26-9E7D-4CC5-86E3-1ED9421E7D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501650" y="1389063"/>
                <a:ext cx="7606030" cy="3348037"/>
              </a:xfrm>
              <a:blipFill>
                <a:blip r:embed="rId2"/>
                <a:stretch>
                  <a:fillRect l="-1282" r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1" name="Text Placeholder 3">
            <a:extLst>
              <a:ext uri="{FF2B5EF4-FFF2-40B4-BE49-F238E27FC236}">
                <a16:creationId xmlns:a16="http://schemas.microsoft.com/office/drawing/2014/main" id="{7207C28A-3D29-4525-BB2A-F984E1E587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auto">
          <a:xfrm>
            <a:off x="6176963" y="228600"/>
            <a:ext cx="2740025" cy="2651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172" name="Date Placeholder 2">
            <a:extLst>
              <a:ext uri="{FF2B5EF4-FFF2-40B4-BE49-F238E27FC236}">
                <a16:creationId xmlns:a16="http://schemas.microsoft.com/office/drawing/2014/main" id="{4244CB69-2C48-4D4F-BAA8-69C3F28AAC8F}"/>
              </a:ext>
            </a:extLst>
          </p:cNvPr>
          <p:cNvSpPr>
            <a:spLocks noGrp="1" noChangeArrowheads="1"/>
          </p:cNvSpPr>
          <p:nvPr>
            <p:ph type="dt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CB47B0D-CF10-42B9-8ADD-82F543FC7D73}" type="datetime1">
              <a:rPr lang="en-US" altLang="en-US" smtClean="0">
                <a:solidFill>
                  <a:srgbClr val="898989"/>
                </a:solidFill>
              </a:rPr>
              <a:pPr/>
              <a:t>6/6/2019</a:t>
            </a:fld>
            <a:endParaRPr lang="en-US" altLang="en-US">
              <a:solidFill>
                <a:srgbClr val="898989"/>
              </a:solidFill>
            </a:endParaRPr>
          </a:p>
        </p:txBody>
      </p:sp>
      <p:sp>
        <p:nvSpPr>
          <p:cNvPr id="7173" name="Slide Number Placeholder 3">
            <a:extLst>
              <a:ext uri="{FF2B5EF4-FFF2-40B4-BE49-F238E27FC236}">
                <a16:creationId xmlns:a16="http://schemas.microsoft.com/office/drawing/2014/main" id="{14E8B467-F7EC-4AA4-B467-E26C3D4899B4}"/>
              </a:ext>
            </a:extLst>
          </p:cNvPr>
          <p:cNvSpPr>
            <a:spLocks noGrp="1" noChangeArrowheads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B492D3B-197F-407A-9DB6-D6DC27088AFB}" type="slidenum">
              <a:rPr lang="en-US" altLang="en-US" smtClean="0">
                <a:solidFill>
                  <a:srgbClr val="898989"/>
                </a:solidFill>
              </a:rPr>
              <a:pPr/>
              <a:t>18</a:t>
            </a:fld>
            <a:endParaRPr lang="en-US" altLang="en-US">
              <a:solidFill>
                <a:srgbClr val="89898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12A4D5-D07A-4A3B-AA68-EF2142B98B87}"/>
              </a:ext>
            </a:extLst>
          </p:cNvPr>
          <p:cNvSpPr txBox="1"/>
          <p:nvPr/>
        </p:nvSpPr>
        <p:spPr>
          <a:xfrm flipH="1">
            <a:off x="547688" y="911225"/>
            <a:ext cx="8139112" cy="430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  <a:latin typeface="+mn-lt"/>
                <a:ea typeface="ＭＳ Ｐゴシック" charset="0"/>
                <a:cs typeface="Arial" panose="020B0604020202020204" pitchFamily="34" charset="0"/>
              </a:rPr>
              <a:t>Introduction to Convolution (1-Dimensional)</a:t>
            </a:r>
          </a:p>
        </p:txBody>
      </p:sp>
    </p:spTree>
    <p:extLst>
      <p:ext uri="{BB962C8B-B14F-4D97-AF65-F5344CB8AC3E}">
        <p14:creationId xmlns:p14="http://schemas.microsoft.com/office/powerpoint/2010/main" val="1777169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8A06C26-9E7D-4CC5-86E3-1ED9421E7D18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479425" y="1246193"/>
                <a:ext cx="8185150" cy="3348037"/>
              </a:xfrm>
            </p:spPr>
            <p:txBody>
              <a:bodyPr/>
              <a:lstStyle/>
              <a:p>
                <a:pPr indent="-285750" fontAlgn="auto">
                  <a:lnSpc>
                    <a:spcPct val="150000"/>
                  </a:lnSpc>
                  <a:spcAft>
                    <a:spcPts val="0"/>
                  </a:spcAft>
                  <a:buClr>
                    <a:schemeClr val="accent4">
                      <a:lumMod val="75000"/>
                    </a:schemeClr>
                  </a:buClr>
                  <a:buSzPct val="100000"/>
                  <a:buFont typeface="Wingdings" panose="05000000000000000000" pitchFamily="2" charset="2"/>
                  <a:buChar char="q"/>
                  <a:defRPr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charset="0"/>
                        <a:cs typeface="Arial"/>
                      </a:rPr>
                      <m:t>𝑔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charset="0"/>
                        <a:cs typeface="Arial"/>
                      </a:rPr>
                      <m:t>[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charset="0"/>
                        <a:cs typeface="Arial"/>
                      </a:rPr>
                      <m:t>𝑘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charset="0"/>
                        <a:cs typeface="Arial"/>
                      </a:rPr>
                      <m:t>]</m:t>
                    </m:r>
                  </m:oMath>
                </a14:m>
                <a:r>
                  <a:rPr lang="en-US" sz="14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ＭＳ Ｐゴシック" charset="0"/>
                    <a:cs typeface="Arial"/>
                  </a:rPr>
                  <a:t> </a:t>
                </a:r>
                <a:r>
                  <a:rPr lang="en-US" sz="1400" b="0" dirty="0">
                    <a:solidFill>
                      <a:schemeClr val="tx1"/>
                    </a:solidFill>
                    <a:ea typeface="ＭＳ Ｐゴシック" charset="0"/>
                    <a:cs typeface="Arial"/>
                  </a:rPr>
                  <a:t>is a rectangular function</a:t>
                </a:r>
                <a:r>
                  <a:rPr lang="en-US" sz="14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ＭＳ Ｐゴシック" charset="0"/>
                    <a:cs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400" b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charset="0"/>
                        <a:cs typeface="Arial"/>
                      </a:rPr>
                      <m:t>𝑓</m:t>
                    </m:r>
                    <m:r>
                      <a:rPr lang="en-US" sz="1400" b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charset="0"/>
                        <a:cs typeface="Arial"/>
                      </a:rPr>
                      <m:t>[</m:t>
                    </m:r>
                    <m:r>
                      <a:rPr lang="en-US" sz="1400" b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charset="0"/>
                        <a:cs typeface="Arial"/>
                      </a:rPr>
                      <m:t>𝑘</m:t>
                    </m:r>
                    <m:r>
                      <a:rPr lang="en-US" sz="1400" b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charset="0"/>
                        <a:cs typeface="Arial"/>
                      </a:rPr>
                      <m:t>]</m:t>
                    </m:r>
                  </m:oMath>
                </a14:m>
                <a:r>
                  <a:rPr lang="en-US" sz="1400" b="0" dirty="0">
                    <a:solidFill>
                      <a:schemeClr val="tx1"/>
                    </a:solidFill>
                    <a:ea typeface="ＭＳ Ｐゴシック" charset="0"/>
                    <a:cs typeface="Arial"/>
                  </a:rPr>
                  <a:t> is a triangular function</a:t>
                </a:r>
              </a:p>
              <a:p>
                <a:pPr indent="0" fontAlgn="auto">
                  <a:lnSpc>
                    <a:spcPct val="150000"/>
                  </a:lnSpc>
                  <a:spcAft>
                    <a:spcPts val="0"/>
                  </a:spcAft>
                  <a:buClr>
                    <a:schemeClr val="accent4">
                      <a:lumMod val="75000"/>
                    </a:schemeClr>
                  </a:buClr>
                  <a:buSzPct val="100000"/>
                  <a:defRPr/>
                </a:pPr>
                <a:r>
                  <a:rPr lang="en-US" sz="1400" b="0" dirty="0">
                    <a:solidFill>
                      <a:schemeClr val="accent4">
                        <a:lumMod val="75000"/>
                      </a:schemeClr>
                    </a:solidFill>
                    <a:ea typeface="ＭＳ Ｐゴシック" charset="0"/>
                    <a:cs typeface="Arial"/>
                  </a:rPr>
                  <a:t>                                                                                  </a:t>
                </a:r>
              </a:p>
              <a:p>
                <a:pPr indent="-285750" fontAlgn="auto">
                  <a:lnSpc>
                    <a:spcPct val="150000"/>
                  </a:lnSpc>
                  <a:spcAft>
                    <a:spcPts val="0"/>
                  </a:spcAft>
                  <a:buClr>
                    <a:schemeClr val="accent4">
                      <a:lumMod val="75000"/>
                    </a:schemeClr>
                  </a:buClr>
                  <a:buSzPct val="100000"/>
                  <a:buFont typeface="Wingdings" panose="05000000000000000000" pitchFamily="2" charset="2"/>
                  <a:buChar char="q"/>
                  <a:defRPr/>
                </a:pPr>
                <a:endParaRPr lang="en-US" sz="1400" b="0" dirty="0">
                  <a:solidFill>
                    <a:schemeClr val="accent4">
                      <a:lumMod val="75000"/>
                    </a:schemeClr>
                  </a:solidFill>
                  <a:ea typeface="ＭＳ Ｐゴシック" charset="0"/>
                  <a:cs typeface="Arial"/>
                </a:endParaRPr>
              </a:p>
              <a:p>
                <a:pPr indent="-285750" fontAlgn="auto">
                  <a:lnSpc>
                    <a:spcPct val="150000"/>
                  </a:lnSpc>
                  <a:spcAft>
                    <a:spcPts val="0"/>
                  </a:spcAft>
                  <a:buClr>
                    <a:schemeClr val="accent4">
                      <a:lumMod val="75000"/>
                    </a:schemeClr>
                  </a:buClr>
                  <a:buSzPct val="100000"/>
                  <a:buFont typeface="Wingdings" panose="05000000000000000000" pitchFamily="2" charset="2"/>
                  <a:buChar char="q"/>
                  <a:defRPr/>
                </a:pPr>
                <a:endParaRPr lang="en-US" sz="1400" b="0" dirty="0">
                  <a:solidFill>
                    <a:schemeClr val="accent4">
                      <a:lumMod val="75000"/>
                    </a:schemeClr>
                  </a:solidFill>
                  <a:ea typeface="ＭＳ Ｐゴシック" charset="0"/>
                  <a:cs typeface="Arial"/>
                </a:endParaRPr>
              </a:p>
              <a:p>
                <a:pPr indent="-285750" fontAlgn="auto">
                  <a:lnSpc>
                    <a:spcPct val="150000"/>
                  </a:lnSpc>
                  <a:spcAft>
                    <a:spcPts val="0"/>
                  </a:spcAft>
                  <a:buClr>
                    <a:schemeClr val="accent4">
                      <a:lumMod val="75000"/>
                    </a:schemeClr>
                  </a:buClr>
                  <a:buSzPct val="100000"/>
                  <a:buFont typeface="Wingdings" panose="05000000000000000000" pitchFamily="2" charset="2"/>
                  <a:buChar char="q"/>
                  <a:defRPr/>
                </a:pPr>
                <a:r>
                  <a:rPr lang="en-US" sz="1400" b="0" dirty="0">
                    <a:ea typeface="ＭＳ Ｐゴシック" charset="0"/>
                    <a:cs typeface="Arial"/>
                  </a:rPr>
                  <a:t>Positions of</a:t>
                </a:r>
                <a:r>
                  <a:rPr lang="en-US" sz="1400" b="0" dirty="0">
                    <a:solidFill>
                      <a:schemeClr val="tx1"/>
                    </a:solidFill>
                    <a:ea typeface="ＭＳ Ｐゴシック" charset="0"/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charset="0"/>
                        <a:cs typeface="Arial"/>
                      </a:rPr>
                      <m:t>𝑓</m:t>
                    </m:r>
                  </m:oMath>
                </a14:m>
                <a:r>
                  <a:rPr lang="en-US" sz="1400" b="0" dirty="0">
                    <a:solidFill>
                      <a:schemeClr val="tx1"/>
                    </a:solidFill>
                    <a:ea typeface="ＭＳ Ｐゴシック" charset="0"/>
                    <a:cs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charset="0"/>
                        <a:cs typeface="Arial"/>
                      </a:rPr>
                      <m:t>𝑔</m:t>
                    </m:r>
                  </m:oMath>
                </a14:m>
                <a:r>
                  <a:rPr lang="en-US" sz="1400" b="0" dirty="0">
                    <a:solidFill>
                      <a:schemeClr val="tx1"/>
                    </a:solidFill>
                    <a:ea typeface="ＭＳ Ｐゴシック" charset="0"/>
                    <a:cs typeface="Arial"/>
                  </a:rPr>
                  <a:t> for different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charset="0"/>
                        <a:cs typeface="Arial"/>
                      </a:rPr>
                      <m:t>𝑛</m:t>
                    </m:r>
                  </m:oMath>
                </a14:m>
                <a:endParaRPr lang="en-US" sz="1400" b="0" dirty="0">
                  <a:solidFill>
                    <a:schemeClr val="tx1"/>
                  </a:solidFill>
                  <a:ea typeface="ＭＳ Ｐゴシック" charset="0"/>
                  <a:cs typeface="Arial"/>
                </a:endParaRPr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8A06C26-9E7D-4CC5-86E3-1ED9421E7D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479425" y="1246193"/>
                <a:ext cx="8185150" cy="3348037"/>
              </a:xfrm>
              <a:blipFill>
                <a:blip r:embed="rId2"/>
                <a:stretch>
                  <a:fillRect l="-1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1" name="Text Placeholder 3">
            <a:extLst>
              <a:ext uri="{FF2B5EF4-FFF2-40B4-BE49-F238E27FC236}">
                <a16:creationId xmlns:a16="http://schemas.microsoft.com/office/drawing/2014/main" id="{7207C28A-3D29-4525-BB2A-F984E1E587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auto">
          <a:xfrm>
            <a:off x="6176963" y="228600"/>
            <a:ext cx="2740025" cy="2651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172" name="Date Placeholder 2">
            <a:extLst>
              <a:ext uri="{FF2B5EF4-FFF2-40B4-BE49-F238E27FC236}">
                <a16:creationId xmlns:a16="http://schemas.microsoft.com/office/drawing/2014/main" id="{4244CB69-2C48-4D4F-BAA8-69C3F28AAC8F}"/>
              </a:ext>
            </a:extLst>
          </p:cNvPr>
          <p:cNvSpPr>
            <a:spLocks noGrp="1" noChangeArrowheads="1"/>
          </p:cNvSpPr>
          <p:nvPr>
            <p:ph type="dt" sz="quarter" idx="14"/>
          </p:nvPr>
        </p:nvSpPr>
        <p:spPr bwMode="auto">
          <a:xfrm>
            <a:off x="457200" y="4599627"/>
            <a:ext cx="2133600" cy="2746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CB47B0D-CF10-42B9-8ADD-82F543FC7D73}" type="datetime1">
              <a:rPr lang="en-US" altLang="en-US" smtClean="0">
                <a:solidFill>
                  <a:srgbClr val="898989"/>
                </a:solidFill>
              </a:rPr>
              <a:pPr/>
              <a:t>6/6/2019</a:t>
            </a:fld>
            <a:endParaRPr lang="en-US" altLang="en-US" dirty="0">
              <a:solidFill>
                <a:srgbClr val="898989"/>
              </a:solidFill>
            </a:endParaRPr>
          </a:p>
        </p:txBody>
      </p:sp>
      <p:sp>
        <p:nvSpPr>
          <p:cNvPr id="7173" name="Slide Number Placeholder 3">
            <a:extLst>
              <a:ext uri="{FF2B5EF4-FFF2-40B4-BE49-F238E27FC236}">
                <a16:creationId xmlns:a16="http://schemas.microsoft.com/office/drawing/2014/main" id="{14E8B467-F7EC-4AA4-B467-E26C3D4899B4}"/>
              </a:ext>
            </a:extLst>
          </p:cNvPr>
          <p:cNvSpPr>
            <a:spLocks noGrp="1" noChangeArrowheads="1"/>
          </p:cNvSpPr>
          <p:nvPr>
            <p:ph type="sldNum" sz="quarter" idx="15"/>
          </p:nvPr>
        </p:nvSpPr>
        <p:spPr bwMode="auto">
          <a:xfrm>
            <a:off x="6553200" y="4599627"/>
            <a:ext cx="2133600" cy="2746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B492D3B-197F-407A-9DB6-D6DC27088AFB}" type="slidenum">
              <a:rPr lang="en-US" altLang="en-US" smtClean="0">
                <a:solidFill>
                  <a:srgbClr val="898989"/>
                </a:solidFill>
              </a:rPr>
              <a:pPr/>
              <a:t>19</a:t>
            </a:fld>
            <a:endParaRPr lang="en-US" altLang="en-US">
              <a:solidFill>
                <a:srgbClr val="89898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12A4D5-D07A-4A3B-AA68-EF2142B98B87}"/>
              </a:ext>
            </a:extLst>
          </p:cNvPr>
          <p:cNvSpPr txBox="1"/>
          <p:nvPr/>
        </p:nvSpPr>
        <p:spPr>
          <a:xfrm flipH="1">
            <a:off x="547688" y="770738"/>
            <a:ext cx="8139112" cy="430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  <a:latin typeface="+mn-lt"/>
                <a:ea typeface="ＭＳ Ｐゴシック" charset="0"/>
                <a:cs typeface="Arial" panose="020B0604020202020204" pitchFamily="34" charset="0"/>
              </a:rPr>
              <a:t>Convolution Illustrated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0D999F-EC04-4DF7-B1E9-188DC73BD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215" y="1572921"/>
            <a:ext cx="1761974" cy="744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434AA6-0184-4DF7-9A2E-02E595069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692" y="1561152"/>
            <a:ext cx="1250066" cy="7563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D5D160-4C55-4EC8-AD11-916E876FAF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688" y="2972039"/>
            <a:ext cx="2519603" cy="5413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BEDA57-4CAE-4819-8CEB-7232B9378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9492" y="2869169"/>
            <a:ext cx="2769522" cy="8106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D7B8C6-95CE-4F9F-B655-40FFE76E45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7225" y="2873511"/>
            <a:ext cx="2740025" cy="7384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03C3D5-4AC6-473A-A82A-A7FFC94217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88" y="3888266"/>
            <a:ext cx="2398070" cy="7206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29053A-06E3-4FCE-B061-EA81CAE512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9569" y="3884207"/>
            <a:ext cx="2604862" cy="7496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5CE328-3926-40A8-ADD6-1E51C79E2C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68549" y="4001294"/>
            <a:ext cx="2664289" cy="6325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B44A582-24A2-4018-9BD5-7578B54AF368}"/>
              </a:ext>
            </a:extLst>
          </p:cNvPr>
          <p:cNvSpPr txBox="1"/>
          <p:nvPr/>
        </p:nvSpPr>
        <p:spPr>
          <a:xfrm>
            <a:off x="1567443" y="3530357"/>
            <a:ext cx="646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chemeClr val="accent4">
                    <a:lumMod val="75000"/>
                  </a:schemeClr>
                </a:solidFill>
                <a:ea typeface="ＭＳ Ｐゴシック" charset="0"/>
                <a:cs typeface="Arial"/>
              </a:rPr>
              <a:t>n = -3</a:t>
            </a:r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798829-BBA8-4BFD-AE71-56E8C29EDE88}"/>
              </a:ext>
            </a:extLst>
          </p:cNvPr>
          <p:cNvSpPr txBox="1"/>
          <p:nvPr/>
        </p:nvSpPr>
        <p:spPr>
          <a:xfrm>
            <a:off x="4209351" y="3546267"/>
            <a:ext cx="646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chemeClr val="accent4">
                    <a:lumMod val="75000"/>
                  </a:schemeClr>
                </a:solidFill>
                <a:ea typeface="ＭＳ Ｐゴシック" charset="0"/>
                <a:cs typeface="Arial"/>
              </a:rPr>
              <a:t>n = -2</a:t>
            </a:r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3877AF-50B1-40A8-888C-FB0F73C4F22D}"/>
              </a:ext>
            </a:extLst>
          </p:cNvPr>
          <p:cNvSpPr txBox="1"/>
          <p:nvPr/>
        </p:nvSpPr>
        <p:spPr>
          <a:xfrm>
            <a:off x="7077527" y="3618902"/>
            <a:ext cx="646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chemeClr val="accent4">
                    <a:lumMod val="75000"/>
                  </a:schemeClr>
                </a:solidFill>
                <a:ea typeface="ＭＳ Ｐゴシック" charset="0"/>
                <a:cs typeface="Arial"/>
              </a:rPr>
              <a:t>n = -0</a:t>
            </a:r>
            <a:endParaRPr 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9805AA-5DEA-4043-9604-CFC1B16012B3}"/>
              </a:ext>
            </a:extLst>
          </p:cNvPr>
          <p:cNvSpPr txBox="1"/>
          <p:nvPr/>
        </p:nvSpPr>
        <p:spPr>
          <a:xfrm>
            <a:off x="1372526" y="4497777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chemeClr val="accent4">
                    <a:lumMod val="75000"/>
                  </a:schemeClr>
                </a:solidFill>
                <a:ea typeface="ＭＳ Ｐゴシック" charset="0"/>
                <a:cs typeface="Arial"/>
              </a:rPr>
              <a:t>n = 1</a:t>
            </a:r>
            <a:endParaRPr 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CA6769-0CD2-4F67-8909-029CB41F7D91}"/>
              </a:ext>
            </a:extLst>
          </p:cNvPr>
          <p:cNvSpPr txBox="1"/>
          <p:nvPr/>
        </p:nvSpPr>
        <p:spPr>
          <a:xfrm>
            <a:off x="4189211" y="4566487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chemeClr val="accent4">
                    <a:lumMod val="75000"/>
                  </a:schemeClr>
                </a:solidFill>
                <a:ea typeface="ＭＳ Ｐゴシック" charset="0"/>
                <a:cs typeface="Arial"/>
              </a:rPr>
              <a:t>n = 2</a:t>
            </a:r>
            <a:endParaRPr 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1C8CBF-90D1-4A02-9AD5-94FAC1E4C410}"/>
              </a:ext>
            </a:extLst>
          </p:cNvPr>
          <p:cNvSpPr txBox="1"/>
          <p:nvPr/>
        </p:nvSpPr>
        <p:spPr>
          <a:xfrm>
            <a:off x="7032980" y="4565570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chemeClr val="accent4">
                    <a:lumMod val="75000"/>
                  </a:schemeClr>
                </a:solidFill>
                <a:ea typeface="ＭＳ Ｐゴシック" charset="0"/>
                <a:cs typeface="Arial"/>
              </a:rPr>
              <a:t>n = 3</a:t>
            </a:r>
            <a:endParaRPr lang="en-US" sz="1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CE694E-B93A-45CF-AA9D-73A8C3E700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5138" y="1517288"/>
            <a:ext cx="2062048" cy="6325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04B387B-970F-48BE-A00A-34808021BC3B}"/>
              </a:ext>
            </a:extLst>
          </p:cNvPr>
          <p:cNvSpPr txBox="1"/>
          <p:nvPr/>
        </p:nvSpPr>
        <p:spPr>
          <a:xfrm>
            <a:off x="6751171" y="21498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B76DE7-B274-4631-9B55-B9A740E7802E}"/>
              </a:ext>
            </a:extLst>
          </p:cNvPr>
          <p:cNvSpPr/>
          <p:nvPr/>
        </p:nvSpPr>
        <p:spPr>
          <a:xfrm>
            <a:off x="1296494" y="4729643"/>
            <a:ext cx="30476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12"/>
              </a:rPr>
              <a:t>Demo: https://phiresky.github.io/convolution-demo/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34649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Placeholder 2">
            <a:extLst>
              <a:ext uri="{FF2B5EF4-FFF2-40B4-BE49-F238E27FC236}">
                <a16:creationId xmlns:a16="http://schemas.microsoft.com/office/drawing/2014/main" id="{CEACF7F4-A3BA-40DA-A2C5-3C2B867E1A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auto">
          <a:xfrm>
            <a:off x="4572000" y="1584325"/>
            <a:ext cx="3736975" cy="31305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Convolutional Neural Network</a:t>
            </a:r>
          </a:p>
          <a:p>
            <a:pPr>
              <a:spcBef>
                <a:spcPct val="0"/>
              </a:spcBef>
            </a:pPr>
            <a:r>
              <a:rPr lang="en-US" alt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Day 7</a:t>
            </a:r>
          </a:p>
          <a:p>
            <a:pPr>
              <a:spcBef>
                <a:spcPct val="0"/>
              </a:spcBef>
            </a:pPr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7" name="Picture 4" descr="Image result for machine learning logo">
            <a:extLst>
              <a:ext uri="{FF2B5EF4-FFF2-40B4-BE49-F238E27FC236}">
                <a16:creationId xmlns:a16="http://schemas.microsoft.com/office/drawing/2014/main" id="{BC89AA21-CC5C-4CFB-804D-EF1A6FEA5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88" r="6915"/>
          <a:stretch>
            <a:fillRect/>
          </a:stretch>
        </p:blipFill>
        <p:spPr bwMode="auto">
          <a:xfrm>
            <a:off x="0" y="-6350"/>
            <a:ext cx="3509963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8A06C26-9E7D-4CC5-86E3-1ED9421E7D18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501650" y="1389063"/>
                <a:ext cx="8185150" cy="3348037"/>
              </a:xfrm>
            </p:spPr>
            <p:txBody>
              <a:bodyPr/>
              <a:lstStyle/>
              <a:p>
                <a:pPr indent="-285750" fontAlgn="auto">
                  <a:lnSpc>
                    <a:spcPct val="150000"/>
                  </a:lnSpc>
                  <a:spcAft>
                    <a:spcPts val="0"/>
                  </a:spcAft>
                  <a:buClr>
                    <a:schemeClr val="accent4">
                      <a:lumMod val="75000"/>
                    </a:schemeClr>
                  </a:buClr>
                  <a:buSzPct val="100000"/>
                  <a:buFont typeface="Wingdings" panose="05000000000000000000" pitchFamily="2" charset="2"/>
                  <a:buChar char="q"/>
                  <a:defRPr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charset="0"/>
                        <a:cs typeface="Arial"/>
                      </a:rPr>
                      <m:t>𝑔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charset="0"/>
                        <a:cs typeface="Arial"/>
                      </a:rPr>
                      <m:t>[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charset="0"/>
                        <a:cs typeface="Arial"/>
                      </a:rPr>
                      <m:t>𝑘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charset="0"/>
                        <a:cs typeface="Arial"/>
                      </a:rPr>
                      <m:t>]</m:t>
                    </m:r>
                  </m:oMath>
                </a14:m>
                <a:r>
                  <a:rPr lang="en-US" sz="1400" b="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ＭＳ Ｐゴシック" charset="0"/>
                    <a:cs typeface="Arial"/>
                  </a:rPr>
                  <a:t> </a:t>
                </a:r>
                <a:r>
                  <a:rPr lang="en-US" sz="1400" b="0" dirty="0">
                    <a:solidFill>
                      <a:schemeClr val="tx1"/>
                    </a:solidFill>
                    <a:ea typeface="ＭＳ Ｐゴシック" charset="0"/>
                    <a:cs typeface="Arial"/>
                  </a:rPr>
                  <a:t>is a rectangular function</a:t>
                </a:r>
                <a:r>
                  <a:rPr lang="en-US" sz="14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ＭＳ Ｐゴシック" charset="0"/>
                    <a:cs typeface="Arial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400" b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charset="0"/>
                        <a:cs typeface="Arial"/>
                      </a:rPr>
                      <m:t>𝑓</m:t>
                    </m:r>
                    <m:r>
                      <a:rPr lang="en-US" sz="1400" b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charset="0"/>
                        <a:cs typeface="Arial"/>
                      </a:rPr>
                      <m:t>[</m:t>
                    </m:r>
                    <m:r>
                      <a:rPr lang="en-US" sz="1400" b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charset="0"/>
                        <a:cs typeface="Arial"/>
                      </a:rPr>
                      <m:t>𝑘</m:t>
                    </m:r>
                    <m:r>
                      <a:rPr lang="en-US" sz="1400" b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charset="0"/>
                        <a:cs typeface="Arial"/>
                      </a:rPr>
                      <m:t>]</m:t>
                    </m:r>
                  </m:oMath>
                </a14:m>
                <a:r>
                  <a:rPr lang="en-US" sz="1400" b="0" dirty="0">
                    <a:solidFill>
                      <a:schemeClr val="tx1"/>
                    </a:solidFill>
                    <a:ea typeface="ＭＳ Ｐゴシック" charset="0"/>
                    <a:cs typeface="Arial"/>
                  </a:rPr>
                  <a:t> is a triangular function</a:t>
                </a:r>
              </a:p>
              <a:p>
                <a:pPr indent="0" fontAlgn="auto">
                  <a:lnSpc>
                    <a:spcPct val="150000"/>
                  </a:lnSpc>
                  <a:spcAft>
                    <a:spcPts val="0"/>
                  </a:spcAft>
                  <a:buClr>
                    <a:schemeClr val="accent4">
                      <a:lumMod val="75000"/>
                    </a:schemeClr>
                  </a:buClr>
                  <a:buSzPct val="100000"/>
                  <a:defRPr/>
                </a:pPr>
                <a:r>
                  <a:rPr lang="en-US" sz="1400" b="0" dirty="0">
                    <a:solidFill>
                      <a:schemeClr val="accent4">
                        <a:lumMod val="75000"/>
                      </a:schemeClr>
                    </a:solidFill>
                    <a:ea typeface="ＭＳ Ｐゴシック" charset="0"/>
                    <a:cs typeface="Arial"/>
                  </a:rPr>
                  <a:t>                                                                                  </a:t>
                </a:r>
              </a:p>
              <a:p>
                <a:pPr indent="-285750" fontAlgn="auto">
                  <a:lnSpc>
                    <a:spcPct val="150000"/>
                  </a:lnSpc>
                  <a:spcAft>
                    <a:spcPts val="0"/>
                  </a:spcAft>
                  <a:buClr>
                    <a:schemeClr val="accent4">
                      <a:lumMod val="75000"/>
                    </a:schemeClr>
                  </a:buClr>
                  <a:buSzPct val="100000"/>
                  <a:buFont typeface="Wingdings" panose="05000000000000000000" pitchFamily="2" charset="2"/>
                  <a:buChar char="q"/>
                  <a:defRPr/>
                </a:pPr>
                <a:endParaRPr lang="en-US" sz="1400" b="0" dirty="0">
                  <a:solidFill>
                    <a:schemeClr val="accent4">
                      <a:lumMod val="75000"/>
                    </a:schemeClr>
                  </a:solidFill>
                  <a:ea typeface="ＭＳ Ｐゴシック" charset="0"/>
                  <a:cs typeface="Arial"/>
                </a:endParaRPr>
              </a:p>
              <a:p>
                <a:pPr indent="-285750" fontAlgn="auto">
                  <a:lnSpc>
                    <a:spcPct val="150000"/>
                  </a:lnSpc>
                  <a:spcAft>
                    <a:spcPts val="0"/>
                  </a:spcAft>
                  <a:buClr>
                    <a:schemeClr val="accent4">
                      <a:lumMod val="75000"/>
                    </a:schemeClr>
                  </a:buClr>
                  <a:buSzPct val="100000"/>
                  <a:buFont typeface="Wingdings" panose="05000000000000000000" pitchFamily="2" charset="2"/>
                  <a:buChar char="q"/>
                  <a:defRPr/>
                </a:pPr>
                <a:endParaRPr lang="en-US" sz="1400" b="0" dirty="0">
                  <a:solidFill>
                    <a:schemeClr val="accent4">
                      <a:lumMod val="75000"/>
                    </a:schemeClr>
                  </a:solidFill>
                  <a:ea typeface="ＭＳ Ｐゴシック" charset="0"/>
                  <a:cs typeface="Arial"/>
                </a:endParaRPr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8A06C26-9E7D-4CC5-86E3-1ED9421E7D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501650" y="1389063"/>
                <a:ext cx="8185150" cy="3348037"/>
              </a:xfrm>
              <a:blipFill>
                <a:blip r:embed="rId2"/>
                <a:stretch>
                  <a:fillRect l="-1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1" name="Text Placeholder 3">
            <a:extLst>
              <a:ext uri="{FF2B5EF4-FFF2-40B4-BE49-F238E27FC236}">
                <a16:creationId xmlns:a16="http://schemas.microsoft.com/office/drawing/2014/main" id="{7207C28A-3D29-4525-BB2A-F984E1E587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auto">
          <a:xfrm>
            <a:off x="6176963" y="228600"/>
            <a:ext cx="2740025" cy="2651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172" name="Date Placeholder 2">
            <a:extLst>
              <a:ext uri="{FF2B5EF4-FFF2-40B4-BE49-F238E27FC236}">
                <a16:creationId xmlns:a16="http://schemas.microsoft.com/office/drawing/2014/main" id="{4244CB69-2C48-4D4F-BAA8-69C3F28AAC8F}"/>
              </a:ext>
            </a:extLst>
          </p:cNvPr>
          <p:cNvSpPr>
            <a:spLocks noGrp="1" noChangeArrowheads="1"/>
          </p:cNvSpPr>
          <p:nvPr>
            <p:ph type="dt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CB47B0D-CF10-42B9-8ADD-82F543FC7D73}" type="datetime1">
              <a:rPr lang="en-US" altLang="en-US" smtClean="0">
                <a:solidFill>
                  <a:srgbClr val="898989"/>
                </a:solidFill>
              </a:rPr>
              <a:pPr/>
              <a:t>6/6/2019</a:t>
            </a:fld>
            <a:endParaRPr lang="en-US" altLang="en-US" dirty="0">
              <a:solidFill>
                <a:srgbClr val="898989"/>
              </a:solidFill>
            </a:endParaRPr>
          </a:p>
        </p:txBody>
      </p:sp>
      <p:sp>
        <p:nvSpPr>
          <p:cNvPr id="7173" name="Slide Number Placeholder 3">
            <a:extLst>
              <a:ext uri="{FF2B5EF4-FFF2-40B4-BE49-F238E27FC236}">
                <a16:creationId xmlns:a16="http://schemas.microsoft.com/office/drawing/2014/main" id="{14E8B467-F7EC-4AA4-B467-E26C3D4899B4}"/>
              </a:ext>
            </a:extLst>
          </p:cNvPr>
          <p:cNvSpPr>
            <a:spLocks noGrp="1" noChangeArrowheads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B492D3B-197F-407A-9DB6-D6DC27088AFB}" type="slidenum">
              <a:rPr lang="en-US" altLang="en-US" smtClean="0">
                <a:solidFill>
                  <a:srgbClr val="898989"/>
                </a:solidFill>
              </a:rPr>
              <a:pPr/>
              <a:t>20</a:t>
            </a:fld>
            <a:endParaRPr lang="en-US" altLang="en-US">
              <a:solidFill>
                <a:srgbClr val="89898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12A4D5-D07A-4A3B-AA68-EF2142B98B87}"/>
              </a:ext>
            </a:extLst>
          </p:cNvPr>
          <p:cNvSpPr txBox="1"/>
          <p:nvPr/>
        </p:nvSpPr>
        <p:spPr>
          <a:xfrm flipH="1">
            <a:off x="547688" y="911225"/>
            <a:ext cx="8139112" cy="430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  <a:latin typeface="+mn-lt"/>
                <a:ea typeface="ＭＳ Ｐゴシック" charset="0"/>
                <a:cs typeface="Arial" panose="020B0604020202020204" pitchFamily="34" charset="0"/>
              </a:rPr>
              <a:t>Convolution in Discrete Time</a:t>
            </a:r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48D4444A-644B-4D19-98B5-AD8BA545070C}"/>
              </a:ext>
            </a:extLst>
          </p:cNvPr>
          <p:cNvSpPr txBox="1">
            <a:spLocks/>
          </p:cNvSpPr>
          <p:nvPr/>
        </p:nvSpPr>
        <p:spPr>
          <a:xfrm>
            <a:off x="728074" y="3778124"/>
            <a:ext cx="8111126" cy="399006"/>
          </a:xfrm>
          <a:prstGeom prst="rect">
            <a:avLst/>
          </a:prstGeom>
        </p:spPr>
        <p:txBody>
          <a:bodyPr vert="horz" lIns="0" tIns="0" rIns="0" bIns="0"/>
          <a:lstStyle>
            <a:lvl1pPr marL="0" indent="-342900" algn="l" defTabSz="457200" rtl="0" eaLnBrk="0" fontAlgn="base" hangingPunct="0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defRPr sz="2000" b="1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628650" indent="-171450" algn="l" defTabSz="457200" rtl="0" eaLnBrk="0" fontAlgn="base" hangingPunct="0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085850" indent="-171450" algn="l" defTabSz="457200" rtl="0" eaLnBrk="0" fontAlgn="base" hangingPunct="0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ts val="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114550" indent="-285750" algn="l" defTabSz="457200" rtl="0" eaLnBrk="0" fontAlgn="base" hangingPunct="0"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1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85750" fontAlgn="auto">
              <a:lnSpc>
                <a:spcPct val="150000"/>
              </a:lnSpc>
              <a:spcAft>
                <a:spcPts val="0"/>
              </a:spcAft>
              <a:buClr>
                <a:schemeClr val="accent4">
                  <a:lumMod val="75000"/>
                </a:schemeClr>
              </a:buClr>
              <a:buSzPct val="100000"/>
              <a:buFont typeface="Wingdings" panose="05000000000000000000" pitchFamily="2" charset="2"/>
              <a:buChar char="q"/>
              <a:defRPr/>
            </a:pPr>
            <a:r>
              <a:rPr lang="en-US" sz="1400" b="0" dirty="0">
                <a:ea typeface="ＭＳ Ｐゴシック" charset="0"/>
                <a:cs typeface="Arial"/>
              </a:rPr>
              <a:t>Can you tell what does convolution with the rectangular function do to the triangular signal?</a:t>
            </a:r>
            <a:endParaRPr lang="en-US" dirty="0">
              <a:ea typeface="ＭＳ Ｐゴシック" charset="0"/>
              <a:cs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FB9040-A9AD-4230-8504-642982C761F3}"/>
              </a:ext>
            </a:extLst>
          </p:cNvPr>
          <p:cNvGrpSpPr/>
          <p:nvPr/>
        </p:nvGrpSpPr>
        <p:grpSpPr>
          <a:xfrm>
            <a:off x="457198" y="1839432"/>
            <a:ext cx="8453329" cy="1860904"/>
            <a:chOff x="457199" y="1839433"/>
            <a:chExt cx="7894320" cy="161739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C37DC89-73BB-411C-B3DE-015BAA6E1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199" y="1862170"/>
              <a:ext cx="2629381" cy="157822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248A8E0-421A-43C5-BB40-7B1062627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9670" y="1862171"/>
              <a:ext cx="2629380" cy="159466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8A8E77F-D59D-46F1-A052-B058B13DB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22138" y="1839433"/>
              <a:ext cx="2629381" cy="16032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241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Placeholder 3">
            <a:extLst>
              <a:ext uri="{FF2B5EF4-FFF2-40B4-BE49-F238E27FC236}">
                <a16:creationId xmlns:a16="http://schemas.microsoft.com/office/drawing/2014/main" id="{7207C28A-3D29-4525-BB2A-F984E1E587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auto">
          <a:xfrm>
            <a:off x="6176963" y="228600"/>
            <a:ext cx="2740025" cy="2651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172" name="Date Placeholder 2">
            <a:extLst>
              <a:ext uri="{FF2B5EF4-FFF2-40B4-BE49-F238E27FC236}">
                <a16:creationId xmlns:a16="http://schemas.microsoft.com/office/drawing/2014/main" id="{4244CB69-2C48-4D4F-BAA8-69C3F28AAC8F}"/>
              </a:ext>
            </a:extLst>
          </p:cNvPr>
          <p:cNvSpPr>
            <a:spLocks noGrp="1" noChangeArrowheads="1"/>
          </p:cNvSpPr>
          <p:nvPr>
            <p:ph type="dt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CB47B0D-CF10-42B9-8ADD-82F543FC7D73}" type="datetime1">
              <a:rPr lang="en-US" altLang="en-US" smtClean="0">
                <a:solidFill>
                  <a:srgbClr val="898989"/>
                </a:solidFill>
              </a:rPr>
              <a:pPr/>
              <a:t>6/6/2019</a:t>
            </a:fld>
            <a:endParaRPr lang="en-US" altLang="en-US" dirty="0">
              <a:solidFill>
                <a:srgbClr val="898989"/>
              </a:solidFill>
            </a:endParaRPr>
          </a:p>
        </p:txBody>
      </p:sp>
      <p:sp>
        <p:nvSpPr>
          <p:cNvPr id="7173" name="Slide Number Placeholder 3">
            <a:extLst>
              <a:ext uri="{FF2B5EF4-FFF2-40B4-BE49-F238E27FC236}">
                <a16:creationId xmlns:a16="http://schemas.microsoft.com/office/drawing/2014/main" id="{14E8B467-F7EC-4AA4-B467-E26C3D4899B4}"/>
              </a:ext>
            </a:extLst>
          </p:cNvPr>
          <p:cNvSpPr>
            <a:spLocks noGrp="1" noChangeArrowheads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B492D3B-197F-407A-9DB6-D6DC27088AFB}" type="slidenum">
              <a:rPr lang="en-US" altLang="en-US" smtClean="0">
                <a:solidFill>
                  <a:srgbClr val="898989"/>
                </a:solidFill>
              </a:rPr>
              <a:pPr/>
              <a:t>21</a:t>
            </a:fld>
            <a:endParaRPr lang="en-US" altLang="en-US">
              <a:solidFill>
                <a:srgbClr val="89898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12A4D5-D07A-4A3B-AA68-EF2142B98B87}"/>
              </a:ext>
            </a:extLst>
          </p:cNvPr>
          <p:cNvSpPr txBox="1"/>
          <p:nvPr/>
        </p:nvSpPr>
        <p:spPr>
          <a:xfrm flipH="1">
            <a:off x="249521" y="766809"/>
            <a:ext cx="8139112" cy="430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  <a:latin typeface="+mn-lt"/>
                <a:ea typeface="ＭＳ Ｐゴシック" charset="0"/>
                <a:cs typeface="Arial" panose="020B0604020202020204" pitchFamily="34" charset="0"/>
              </a:rPr>
              <a:t>Convolution in Discrete Time</a:t>
            </a:r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48D4444A-644B-4D19-98B5-AD8BA545070C}"/>
              </a:ext>
            </a:extLst>
          </p:cNvPr>
          <p:cNvSpPr txBox="1">
            <a:spLocks/>
          </p:cNvSpPr>
          <p:nvPr/>
        </p:nvSpPr>
        <p:spPr>
          <a:xfrm>
            <a:off x="1783464" y="4521254"/>
            <a:ext cx="8111126" cy="399006"/>
          </a:xfrm>
          <a:prstGeom prst="rect">
            <a:avLst/>
          </a:prstGeom>
        </p:spPr>
        <p:txBody>
          <a:bodyPr vert="horz" lIns="0" tIns="0" rIns="0" bIns="0"/>
          <a:lstStyle>
            <a:lvl1pPr marL="0" indent="-342900" algn="l" defTabSz="457200" rtl="0" eaLnBrk="0" fontAlgn="base" hangingPunct="0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defRPr sz="2000" b="1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628650" indent="-171450" algn="l" defTabSz="457200" rtl="0" eaLnBrk="0" fontAlgn="base" hangingPunct="0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085850" indent="-171450" algn="l" defTabSz="457200" rtl="0" eaLnBrk="0" fontAlgn="base" hangingPunct="0"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ts val="0"/>
              </a:spcBef>
              <a:spcAft>
                <a:spcPct val="0"/>
              </a:spcAft>
              <a:buFont typeface="Courier New" panose="02070309020205020404" pitchFamily="49" charset="0"/>
              <a:buChar char="o"/>
              <a:defRPr sz="1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114550" indent="-285750" algn="l" defTabSz="457200" rtl="0" eaLnBrk="0" fontAlgn="base" hangingPunct="0"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1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85750" fontAlgn="auto">
              <a:lnSpc>
                <a:spcPct val="150000"/>
              </a:lnSpc>
              <a:spcAft>
                <a:spcPts val="0"/>
              </a:spcAft>
              <a:buClr>
                <a:schemeClr val="accent4">
                  <a:lumMod val="75000"/>
                </a:schemeClr>
              </a:buClr>
              <a:buSzPct val="100000"/>
              <a:buFont typeface="Wingdings" panose="05000000000000000000" pitchFamily="2" charset="2"/>
              <a:buChar char="q"/>
              <a:defRPr/>
            </a:pPr>
            <a:r>
              <a:rPr lang="en-US" sz="1400" b="0" dirty="0">
                <a:solidFill>
                  <a:schemeClr val="accent4">
                    <a:lumMod val="75000"/>
                  </a:schemeClr>
                </a:solidFill>
                <a:ea typeface="ＭＳ Ｐゴシック" charset="0"/>
                <a:cs typeface="Arial"/>
              </a:rPr>
              <a:t>Can you tell what is the affect of this filter?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ECEEC9-3A65-4ABD-8B1B-DC6FBA5CBC15}"/>
              </a:ext>
            </a:extLst>
          </p:cNvPr>
          <p:cNvGrpSpPr/>
          <p:nvPr/>
        </p:nvGrpSpPr>
        <p:grpSpPr>
          <a:xfrm>
            <a:off x="414422" y="1166858"/>
            <a:ext cx="7974211" cy="3054841"/>
            <a:chOff x="1486324" y="2398077"/>
            <a:chExt cx="5557113" cy="245209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FBD4B1B-6DD6-4D94-BB68-FD2A7BFF6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3272" y="2398077"/>
              <a:ext cx="1694235" cy="116311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4B20E45-0331-4F16-8B11-2D7ED2E62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9467" y="2409115"/>
              <a:ext cx="1635527" cy="119999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9FEBC9-AF73-4932-8DB8-00D516283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24738" y="2398078"/>
              <a:ext cx="1704312" cy="115596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C5D19BD-63E8-4827-B7F1-476C97633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86324" y="3589289"/>
              <a:ext cx="1801184" cy="125508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EDEBF9A-327F-4E68-AD58-ED5AF7FF7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07414" y="3600087"/>
              <a:ext cx="1763508" cy="125008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14F2063-2521-40A5-AD12-96A713F46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79928" y="3619847"/>
              <a:ext cx="1763509" cy="12249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2900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E84701-825B-4FE9-93DD-BFD9F74FD2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4F12D3-D691-413F-9A82-F790F40EEC3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EABEE942-E86E-47B7-A755-522591817666}" type="datetime1">
              <a:rPr lang="en-US" altLang="en-US" smtClean="0"/>
              <a:pPr>
                <a:defRPr/>
              </a:pPr>
              <a:t>6/6/2019</a:t>
            </a:fld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E50E2-E22B-4072-AB69-34B219D5626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51BA0D02-FCDC-414C-AFB6-6BF37A4D7D6B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FB360D-49AE-4DEC-B56F-EA293FE8203B}"/>
              </a:ext>
            </a:extLst>
          </p:cNvPr>
          <p:cNvSpPr txBox="1"/>
          <p:nvPr/>
        </p:nvSpPr>
        <p:spPr>
          <a:xfrm flipH="1">
            <a:off x="547688" y="911225"/>
            <a:ext cx="8139112" cy="430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200" b="1" dirty="0">
                <a:solidFill>
                  <a:schemeClr val="accent4">
                    <a:lumMod val="75000"/>
                  </a:schemeClr>
                </a:solidFill>
                <a:latin typeface="+mn-lt"/>
                <a:ea typeface="ＭＳ Ｐゴシック" charset="0"/>
                <a:cs typeface="Arial" panose="020B0604020202020204" pitchFamily="34" charset="0"/>
              </a:rPr>
              <a:t>Why Convolution?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EBDF1C5-B394-4302-AC89-B8B7289C86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1650" y="1389063"/>
            <a:ext cx="8185150" cy="3348037"/>
          </a:xfrm>
        </p:spPr>
        <p:txBody>
          <a:bodyPr/>
          <a:lstStyle/>
          <a:p>
            <a:pPr indent="-285750" fontAlgn="auto">
              <a:lnSpc>
                <a:spcPct val="150000"/>
              </a:lnSpc>
              <a:spcAft>
                <a:spcPts val="0"/>
              </a:spcAft>
              <a:buClr>
                <a:schemeClr val="accent4">
                  <a:lumMod val="75000"/>
                </a:schemeClr>
              </a:buClr>
              <a:buSzPct val="100000"/>
              <a:buFont typeface="Wingdings" panose="05000000000000000000" pitchFamily="2" charset="2"/>
              <a:buChar char="q"/>
              <a:defRPr/>
            </a:pPr>
            <a:r>
              <a:rPr lang="en-US" sz="1600" b="0" dirty="0">
                <a:ea typeface="ＭＳ Ｐゴシック" charset="0"/>
                <a:cs typeface="Arial"/>
              </a:rPr>
              <a:t>Convolution gives an output that is a weighted sum of several neighboring positions in the input, allowing us to learn local relation</a:t>
            </a:r>
          </a:p>
          <a:p>
            <a:pPr indent="-285750" fontAlgn="auto">
              <a:lnSpc>
                <a:spcPct val="150000"/>
              </a:lnSpc>
              <a:spcAft>
                <a:spcPts val="0"/>
              </a:spcAft>
              <a:buClr>
                <a:schemeClr val="accent4">
                  <a:lumMod val="75000"/>
                </a:schemeClr>
              </a:buClr>
              <a:buSzPct val="100000"/>
              <a:buFont typeface="Wingdings" panose="05000000000000000000" pitchFamily="2" charset="2"/>
              <a:buChar char="q"/>
              <a:defRPr/>
            </a:pPr>
            <a:r>
              <a:rPr lang="en-US" sz="1600" b="0" dirty="0">
                <a:ea typeface="ＭＳ Ｐゴシック" charset="0"/>
                <a:cs typeface="Arial"/>
              </a:rPr>
              <a:t>Only a small number of weights need to be learned, as oppose to learning one weight for each position of a long series</a:t>
            </a:r>
          </a:p>
          <a:p>
            <a:pPr indent="-285750" fontAlgn="auto">
              <a:lnSpc>
                <a:spcPct val="150000"/>
              </a:lnSpc>
              <a:spcAft>
                <a:spcPts val="0"/>
              </a:spcAft>
              <a:buClr>
                <a:schemeClr val="accent4">
                  <a:lumMod val="75000"/>
                </a:schemeClr>
              </a:buClr>
              <a:buSzPct val="100000"/>
              <a:buFont typeface="Wingdings" panose="05000000000000000000" pitchFamily="2" charset="2"/>
              <a:buChar char="q"/>
              <a:defRPr/>
            </a:pPr>
            <a:r>
              <a:rPr lang="en-US" sz="1600" b="0" dirty="0">
                <a:ea typeface="ＭＳ Ｐゴシック" charset="0"/>
                <a:cs typeface="Arial"/>
              </a:rPr>
              <a:t>This will be useful for processing data like images or audio, where there is a huge number of data points</a:t>
            </a:r>
          </a:p>
          <a:p>
            <a:pPr indent="-285750" fontAlgn="auto">
              <a:lnSpc>
                <a:spcPct val="150000"/>
              </a:lnSpc>
              <a:spcAft>
                <a:spcPts val="0"/>
              </a:spcAft>
              <a:buClr>
                <a:schemeClr val="accent4">
                  <a:lumMod val="75000"/>
                </a:schemeClr>
              </a:buClr>
              <a:buSzPct val="100000"/>
              <a:buFont typeface="Wingdings" panose="05000000000000000000" pitchFamily="2" charset="2"/>
              <a:buChar char="q"/>
              <a:defRPr/>
            </a:pPr>
            <a:r>
              <a:rPr lang="en-US" sz="1600" b="0" dirty="0">
                <a:ea typeface="ＭＳ Ｐゴシック" charset="0"/>
                <a:cs typeface="Arial"/>
              </a:rPr>
              <a:t>Different kernels will have different effects on the input: for example, smoothing, sharpening, edge detection, feature detection</a:t>
            </a:r>
            <a:endParaRPr lang="en-US" sz="1600" dirty="0">
              <a:ea typeface="ＭＳ Ｐゴシック" charset="0"/>
              <a:cs typeface="Arial"/>
            </a:endParaRPr>
          </a:p>
          <a:p>
            <a:pPr marL="1314450" lvl="3" indent="0" fontAlgn="auto">
              <a:lnSpc>
                <a:spcPct val="150000"/>
              </a:lnSpc>
              <a:spcAft>
                <a:spcPts val="0"/>
              </a:spcAft>
              <a:buClr>
                <a:schemeClr val="accent4">
                  <a:lumMod val="75000"/>
                </a:schemeClr>
              </a:buClr>
              <a:buSzPct val="100000"/>
              <a:buNone/>
              <a:defRPr/>
            </a:pPr>
            <a:endParaRPr lang="en-US" sz="1600" b="0" dirty="0">
              <a:ea typeface="ＭＳ Ｐゴシック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1244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147CE77-F5CC-4441-972A-EB9464D4A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30" y="1645016"/>
            <a:ext cx="2718641" cy="218907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47A196-EF05-49FC-87DD-E718DEDF60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9F4F2D-0577-43E4-B578-43CB8C37B9A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EABEE942-E86E-47B7-A755-522591817666}" type="datetime1">
              <a:rPr lang="en-US" altLang="en-US" smtClean="0"/>
              <a:pPr>
                <a:defRPr/>
              </a:pPr>
              <a:t>6/6/2019</a:t>
            </a:fld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91F65-2537-42C1-86A2-8F009C437D6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51BA0D02-FCDC-414C-AFB6-6BF37A4D7D6B}" type="slidenum">
              <a:rPr lang="en-US" altLang="en-US" smtClean="0"/>
              <a:pPr>
                <a:defRPr/>
              </a:pPr>
              <a:t>23</a:t>
            </a:fld>
            <a:endParaRPr lang="en-US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4AE6AF-442F-4227-BE44-A9CA5E3A3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872" y="1645016"/>
            <a:ext cx="2677928" cy="21890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8FB46F-FC5A-4D6D-988D-A906C9850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851" y="1645017"/>
            <a:ext cx="2718641" cy="2192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CF14B3-F50F-4F68-8974-551140F29F35}"/>
              </a:ext>
            </a:extLst>
          </p:cNvPr>
          <p:cNvSpPr txBox="1"/>
          <p:nvPr/>
        </p:nvSpPr>
        <p:spPr>
          <a:xfrm>
            <a:off x="457200" y="1011382"/>
            <a:ext cx="61847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accent4">
                    <a:lumMod val="75000"/>
                  </a:schemeClr>
                </a:solidFill>
                <a:ea typeface="ＭＳ Ｐゴシック" charset="0"/>
                <a:cs typeface="Arial" panose="020B0604020202020204" pitchFamily="34" charset="0"/>
              </a:rPr>
              <a:t>Example: Convolution of a Noisy ECG signal</a:t>
            </a:r>
            <a:endParaRPr lang="en-US" sz="2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41B137-5840-42EC-B372-93A7E7AFF95F}"/>
              </a:ext>
            </a:extLst>
          </p:cNvPr>
          <p:cNvSpPr/>
          <p:nvPr/>
        </p:nvSpPr>
        <p:spPr>
          <a:xfrm>
            <a:off x="796635" y="3950563"/>
            <a:ext cx="7114310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 fontAlgn="auto">
              <a:lnSpc>
                <a:spcPct val="150000"/>
              </a:lnSpc>
              <a:spcAft>
                <a:spcPts val="0"/>
              </a:spcAft>
              <a:buClr>
                <a:schemeClr val="accent4">
                  <a:lumMod val="75000"/>
                </a:schemeClr>
              </a:buClr>
              <a:buSzPct val="100000"/>
              <a:buFont typeface="Wingdings" panose="05000000000000000000" pitchFamily="2" charset="2"/>
              <a:buChar char="q"/>
              <a:defRPr/>
            </a:pPr>
            <a:r>
              <a:rPr lang="en-US" sz="1400" dirty="0">
                <a:solidFill>
                  <a:schemeClr val="accent4">
                    <a:lumMod val="75000"/>
                  </a:schemeClr>
                </a:solidFill>
                <a:ea typeface="ＭＳ Ｐゴシック" charset="0"/>
                <a:cs typeface="Arial"/>
              </a:rPr>
              <a:t>Convolution with a simple averaging filter smooths the signal and removes the noise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57378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F344CF-4E68-4CBC-91FE-8B03C570CD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4A9031-9A37-4C0B-AA3E-1DAF9C805CC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EABEE942-E86E-47B7-A755-522591817666}" type="datetime1">
              <a:rPr lang="en-US" altLang="en-US" smtClean="0"/>
              <a:pPr>
                <a:defRPr/>
              </a:pPr>
              <a:t>6/6/2019</a:t>
            </a:fld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CFA0C-4638-45C4-B5D8-533D9C86AB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6567049" y="4777192"/>
            <a:ext cx="2133600" cy="274637"/>
          </a:xfrm>
        </p:spPr>
        <p:txBody>
          <a:bodyPr/>
          <a:lstStyle/>
          <a:p>
            <a:pPr>
              <a:defRPr/>
            </a:pPr>
            <a:fld id="{51BA0D02-FCDC-414C-AFB6-6BF37A4D7D6B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ED73B2-883F-4F4A-B7AF-41FB6F15C5AB}"/>
              </a:ext>
            </a:extLst>
          </p:cNvPr>
          <p:cNvSpPr txBox="1"/>
          <p:nvPr/>
        </p:nvSpPr>
        <p:spPr>
          <a:xfrm>
            <a:off x="457200" y="687258"/>
            <a:ext cx="46297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accent4">
                    <a:lumMod val="75000"/>
                  </a:schemeClr>
                </a:solidFill>
                <a:ea typeface="ＭＳ Ｐゴシック" charset="0"/>
                <a:cs typeface="Arial" panose="020B0604020202020204" pitchFamily="34" charset="0"/>
              </a:rPr>
              <a:t>Down sampling and Up sampling</a:t>
            </a:r>
            <a:endParaRPr lang="en-US" sz="2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Placeholder 1">
                <a:extLst>
                  <a:ext uri="{FF2B5EF4-FFF2-40B4-BE49-F238E27FC236}">
                    <a16:creationId xmlns:a16="http://schemas.microsoft.com/office/drawing/2014/main" id="{1658D369-8708-4524-B44E-FEF041D6BB2B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568036" y="1056698"/>
                <a:ext cx="7544089" cy="3546086"/>
              </a:xfrm>
            </p:spPr>
            <p:txBody>
              <a:bodyPr/>
              <a:lstStyle/>
              <a:p>
                <a:pPr indent="-285750" fontAlgn="auto">
                  <a:lnSpc>
                    <a:spcPct val="150000"/>
                  </a:lnSpc>
                  <a:spcAft>
                    <a:spcPts val="0"/>
                  </a:spcAft>
                  <a:buClr>
                    <a:schemeClr val="accent4">
                      <a:lumMod val="75000"/>
                    </a:schemeClr>
                  </a:buClr>
                  <a:buSzPct val="100000"/>
                  <a:buFont typeface="Wingdings" panose="05000000000000000000" pitchFamily="2" charset="2"/>
                  <a:buChar char="q"/>
                  <a:defRPr/>
                </a:pPr>
                <a:r>
                  <a:rPr lang="en-US" sz="1400" b="0" dirty="0">
                    <a:solidFill>
                      <a:schemeClr val="tx1"/>
                    </a:solidFill>
                    <a:ea typeface="ＭＳ Ｐゴシック" charset="0"/>
                    <a:cs typeface="Arial"/>
                  </a:rPr>
                  <a:t>Data such as image and audio can come in very large size when they have high resolution</a:t>
                </a:r>
              </a:p>
              <a:p>
                <a:pPr indent="-285750" fontAlgn="auto">
                  <a:lnSpc>
                    <a:spcPct val="150000"/>
                  </a:lnSpc>
                  <a:spcAft>
                    <a:spcPts val="0"/>
                  </a:spcAft>
                  <a:buClr>
                    <a:schemeClr val="accent4">
                      <a:lumMod val="75000"/>
                    </a:schemeClr>
                  </a:buClr>
                  <a:buSzPct val="100000"/>
                  <a:buFont typeface="Wingdings" panose="05000000000000000000" pitchFamily="2" charset="2"/>
                  <a:buChar char="q"/>
                  <a:defRPr/>
                </a:pPr>
                <a:r>
                  <a:rPr lang="en-US" sz="1400" b="0" dirty="0">
                    <a:solidFill>
                      <a:schemeClr val="tx1"/>
                    </a:solidFill>
                    <a:ea typeface="ＭＳ Ｐゴシック" charset="0"/>
                    <a:cs typeface="Arial"/>
                  </a:rPr>
                  <a:t>It is not necessary to have fine details when you want to detect features that are large in size</a:t>
                </a:r>
              </a:p>
              <a:p>
                <a:pPr indent="-285750" fontAlgn="auto">
                  <a:lnSpc>
                    <a:spcPct val="150000"/>
                  </a:lnSpc>
                  <a:spcAft>
                    <a:spcPts val="0"/>
                  </a:spcAft>
                  <a:buClr>
                    <a:schemeClr val="accent4">
                      <a:lumMod val="75000"/>
                    </a:schemeClr>
                  </a:buClr>
                  <a:buSzPct val="100000"/>
                  <a:buFont typeface="Wingdings" panose="05000000000000000000" pitchFamily="2" charset="2"/>
                  <a:buChar char="q"/>
                  <a:defRPr/>
                </a:pPr>
                <a:r>
                  <a:rPr lang="en-US" sz="1400" b="0" dirty="0">
                    <a:solidFill>
                      <a:schemeClr val="tx1"/>
                    </a:solidFill>
                    <a:ea typeface="ＭＳ Ｐゴシック" charset="0"/>
                    <a:cs typeface="Arial"/>
                  </a:rPr>
                  <a:t>Down sampling works by removing points in an image/signal</a:t>
                </a:r>
              </a:p>
              <a:p>
                <a:pPr indent="-285750" fontAlgn="auto">
                  <a:lnSpc>
                    <a:spcPct val="150000"/>
                  </a:lnSpc>
                  <a:spcAft>
                    <a:spcPts val="0"/>
                  </a:spcAft>
                  <a:buClr>
                    <a:schemeClr val="accent4">
                      <a:lumMod val="75000"/>
                    </a:schemeClr>
                  </a:buClr>
                  <a:buSzPct val="100000"/>
                  <a:buFont typeface="Wingdings" panose="05000000000000000000" pitchFamily="2" charset="2"/>
                  <a:buChar char="q"/>
                  <a:defRPr/>
                </a:pPr>
                <a:r>
                  <a:rPr lang="en-US" sz="1400" b="0" dirty="0">
                    <a:solidFill>
                      <a:schemeClr val="tx1"/>
                    </a:solidFill>
                    <a:ea typeface="ＭＳ Ｐゴシック" charset="0"/>
                    <a:cs typeface="Arial"/>
                  </a:rPr>
                  <a:t>Down sampling by a factor of 2:</a:t>
                </a:r>
              </a:p>
              <a:p>
                <a:pPr indent="-285750" fontAlgn="auto">
                  <a:lnSpc>
                    <a:spcPct val="150000"/>
                  </a:lnSpc>
                  <a:spcAft>
                    <a:spcPts val="0"/>
                  </a:spcAft>
                  <a:buClr>
                    <a:schemeClr val="accent4">
                      <a:lumMod val="75000"/>
                    </a:schemeClr>
                  </a:buClr>
                  <a:buSzPct val="100000"/>
                  <a:buFont typeface="Wingdings" panose="05000000000000000000" pitchFamily="2" charset="2"/>
                  <a:buChar char="q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Arial"/>
                          </a:rPr>
                          <m:t>𝑓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Arial"/>
                          </a:rPr>
                          <m:t>𝑑𝑜𝑤𝑛</m:t>
                        </m:r>
                      </m:sub>
                    </m:sSub>
                    <m:d>
                      <m:d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Arial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Arial"/>
                          </a:rPr>
                          <m:t>𝑛</m:t>
                        </m:r>
                      </m:e>
                    </m:d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charset="0"/>
                        <a:cs typeface="Arial"/>
                      </a:rPr>
                      <m:t>=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charset="0"/>
                        <a:cs typeface="Arial"/>
                      </a:rPr>
                      <m:t>𝑓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charset="0"/>
                        <a:cs typeface="Arial"/>
                      </a:rPr>
                      <m:t>(2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charset="0"/>
                        <a:cs typeface="Arial"/>
                      </a:rPr>
                      <m:t>𝑛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charset="0"/>
                        <a:cs typeface="Arial"/>
                      </a:rPr>
                      <m:t>)</m:t>
                    </m:r>
                  </m:oMath>
                </a14:m>
                <a:endParaRPr lang="en-US" sz="1400" b="0" dirty="0">
                  <a:solidFill>
                    <a:schemeClr val="tx1"/>
                  </a:solidFill>
                  <a:ea typeface="ＭＳ Ｐゴシック" charset="0"/>
                  <a:cs typeface="Arial"/>
                </a:endParaRPr>
              </a:p>
              <a:p>
                <a:pPr lvl="1" indent="-285750" fontAlgn="auto">
                  <a:lnSpc>
                    <a:spcPct val="150000"/>
                  </a:lnSpc>
                  <a:spcAft>
                    <a:spcPts val="0"/>
                  </a:spcAft>
                  <a:buClr>
                    <a:schemeClr val="accent4">
                      <a:lumMod val="75000"/>
                    </a:schemeClr>
                  </a:buClr>
                  <a:buSzPct val="100000"/>
                  <a:buFont typeface="Wingdings" panose="05000000000000000000" pitchFamily="2" charset="2"/>
                  <a:buChar char="q"/>
                  <a:defRPr/>
                </a:pPr>
                <a:r>
                  <a:rPr lang="en-US" b="0" dirty="0">
                    <a:solidFill>
                      <a:schemeClr val="tx1"/>
                    </a:solidFill>
                    <a:ea typeface="ＭＳ Ｐゴシック" charset="0"/>
                    <a:cs typeface="Arial"/>
                  </a:rPr>
                  <a:t>Take </a:t>
                </a:r>
                <a:r>
                  <a:rPr lang="en-US" dirty="0">
                    <a:solidFill>
                      <a:schemeClr val="tx1"/>
                    </a:solidFill>
                    <a:ea typeface="ＭＳ Ｐゴシック" charset="0"/>
                    <a:cs typeface="Arial"/>
                  </a:rPr>
                  <a:t>every other two data point, the rest are removed</a:t>
                </a:r>
              </a:p>
              <a:p>
                <a:pPr indent="-285750" fontAlgn="auto">
                  <a:lnSpc>
                    <a:spcPct val="150000"/>
                  </a:lnSpc>
                  <a:spcAft>
                    <a:spcPts val="0"/>
                  </a:spcAft>
                  <a:buClr>
                    <a:schemeClr val="accent4">
                      <a:lumMod val="75000"/>
                    </a:schemeClr>
                  </a:buClr>
                  <a:buSzPct val="100000"/>
                  <a:buFont typeface="Wingdings" panose="05000000000000000000" pitchFamily="2" charset="2"/>
                  <a:buChar char="q"/>
                  <a:defRPr/>
                </a:pPr>
                <a:r>
                  <a:rPr lang="en-US" sz="1400" b="0" dirty="0">
                    <a:solidFill>
                      <a:schemeClr val="tx1"/>
                    </a:solidFill>
                    <a:ea typeface="ＭＳ Ｐゴシック" charset="0"/>
                    <a:cs typeface="Arial"/>
                  </a:rPr>
                  <a:t>Up sampling: Fill in zeros to increase the size </a:t>
                </a:r>
              </a:p>
              <a:p>
                <a:pPr indent="-285750" fontAlgn="auto">
                  <a:lnSpc>
                    <a:spcPct val="150000"/>
                  </a:lnSpc>
                  <a:spcAft>
                    <a:spcPts val="0"/>
                  </a:spcAft>
                  <a:buClr>
                    <a:schemeClr val="accent4">
                      <a:lumMod val="75000"/>
                    </a:schemeClr>
                  </a:buClr>
                  <a:buSzPct val="100000"/>
                  <a:buFont typeface="Wingdings" panose="05000000000000000000" pitchFamily="2" charset="2"/>
                  <a:buChar char="q"/>
                  <a:defRPr/>
                </a:pPr>
                <a:r>
                  <a:rPr lang="en-US" sz="1400" b="0" dirty="0">
                    <a:solidFill>
                      <a:schemeClr val="tx1"/>
                    </a:solidFill>
                    <a:ea typeface="ＭＳ Ｐゴシック" charset="0"/>
                    <a:cs typeface="Arial"/>
                  </a:rPr>
                  <a:t>Can interpolate to fill in the zeros with values</a:t>
                </a:r>
              </a:p>
              <a:p>
                <a:pPr indent="-285750" fontAlgn="auto">
                  <a:lnSpc>
                    <a:spcPct val="150000"/>
                  </a:lnSpc>
                  <a:spcAft>
                    <a:spcPts val="0"/>
                  </a:spcAft>
                  <a:buClr>
                    <a:schemeClr val="accent4">
                      <a:lumMod val="75000"/>
                    </a:schemeClr>
                  </a:buClr>
                  <a:buSzPct val="100000"/>
                  <a:buFont typeface="Wingdings" panose="05000000000000000000" pitchFamily="2" charset="2"/>
                  <a:buChar char="q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Arial"/>
                          </a:rPr>
                          <m:t>𝑓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Arial"/>
                          </a:rPr>
                          <m:t>𝑢𝑝</m:t>
                        </m:r>
                      </m:sub>
                    </m:sSub>
                    <m:d>
                      <m:dPr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Arial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Arial"/>
                          </a:rPr>
                          <m:t>𝑛</m:t>
                        </m:r>
                      </m:e>
                    </m:d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charset="0"/>
                        <a:cs typeface="Arial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Arial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  <a:cs typeface="Arial"/>
                              </a:rPr>
                            </m:ctrlPr>
                          </m:eqArr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  <a:cs typeface="Arial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ＭＳ Ｐゴシック" charset="0"/>
                                    <a:cs typeface="Arial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ＭＳ Ｐゴシック" charset="0"/>
                                        <a:cs typeface="Arial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ＭＳ Ｐゴシック" charset="0"/>
                                        <a:cs typeface="Arial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ＭＳ Ｐゴシック" charset="0"/>
                                        <a:cs typeface="Arial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  <a:cs typeface="Arial"/>
                              </a:rPr>
                              <m:t>,   </m:t>
                            </m:r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  <a:cs typeface="Arial"/>
                              </a:rPr>
                              <m:t>𝑛</m:t>
                            </m:r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  <a:cs typeface="Arial"/>
                              </a:rPr>
                              <m:t>=</m:t>
                            </m:r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  <a:cs typeface="Arial"/>
                              </a:rPr>
                              <m:t>𝑒𝑣𝑒𝑛</m:t>
                            </m:r>
                          </m:e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  <a:cs typeface="Arial"/>
                              </a:rPr>
                              <m:t>0,   </m:t>
                            </m:r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  <a:cs typeface="Arial"/>
                              </a:rPr>
                              <m:t>𝑛</m:t>
                            </m:r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  <a:cs typeface="Arial"/>
                              </a:rPr>
                              <m:t>=</m:t>
                            </m:r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ＭＳ Ｐゴシック" charset="0"/>
                                <a:cs typeface="Arial"/>
                              </a:rPr>
                              <m:t>𝑜𝑑𝑑</m:t>
                            </m:r>
                          </m:e>
                        </m:eqArr>
                      </m:e>
                    </m:d>
                  </m:oMath>
                </a14:m>
                <a:endParaRPr lang="en-US" sz="1400" b="0" dirty="0">
                  <a:solidFill>
                    <a:schemeClr val="accent4">
                      <a:lumMod val="75000"/>
                    </a:schemeClr>
                  </a:solidFill>
                  <a:ea typeface="ＭＳ Ｐゴシック" charset="0"/>
                  <a:cs typeface="Arial"/>
                </a:endParaRPr>
              </a:p>
              <a:p>
                <a:pPr marL="1314450" lvl="3" indent="0" fontAlgn="auto">
                  <a:lnSpc>
                    <a:spcPct val="150000"/>
                  </a:lnSpc>
                  <a:spcAft>
                    <a:spcPts val="0"/>
                  </a:spcAft>
                  <a:buClr>
                    <a:schemeClr val="accent4">
                      <a:lumMod val="75000"/>
                    </a:schemeClr>
                  </a:buClr>
                  <a:buSzPct val="100000"/>
                  <a:buNone/>
                  <a:defRPr/>
                </a:pPr>
                <a:endParaRPr lang="en-US" b="0" dirty="0">
                  <a:solidFill>
                    <a:schemeClr val="accent4">
                      <a:lumMod val="75000"/>
                    </a:schemeClr>
                  </a:solidFill>
                  <a:ea typeface="ＭＳ Ｐゴシック" charset="0"/>
                  <a:cs typeface="Arial"/>
                </a:endParaRPr>
              </a:p>
            </p:txBody>
          </p:sp>
        </mc:Choice>
        <mc:Fallback>
          <p:sp>
            <p:nvSpPr>
              <p:cNvPr id="8" name="Text Placeholder 1">
                <a:extLst>
                  <a:ext uri="{FF2B5EF4-FFF2-40B4-BE49-F238E27FC236}">
                    <a16:creationId xmlns:a16="http://schemas.microsoft.com/office/drawing/2014/main" id="{1658D369-8708-4524-B44E-FEF041D6BB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568036" y="1056698"/>
                <a:ext cx="7544089" cy="3546086"/>
              </a:xfrm>
              <a:blipFill>
                <a:blip r:embed="rId2"/>
                <a:stretch>
                  <a:fillRect l="-1292" r="-1373" b="-1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A44A2919-7511-4EF9-9528-20D2235D3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877" y="1856191"/>
            <a:ext cx="2130569" cy="14440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A207F7-C6D4-44A6-ADCB-67A5104B3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5515" y="3323252"/>
            <a:ext cx="2026683" cy="14440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725EC6-B43F-44DE-B62B-97B8434FE4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8102" y="3339337"/>
            <a:ext cx="2031069" cy="142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937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F344CF-4E68-4CBC-91FE-8B03C570CD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4A9031-9A37-4C0B-AA3E-1DAF9C805CC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EABEE942-E86E-47B7-A755-522591817666}" type="datetime1">
              <a:rPr lang="en-US" altLang="en-US" smtClean="0"/>
              <a:pPr>
                <a:defRPr/>
              </a:pPr>
              <a:t>6/6/2019</a:t>
            </a:fld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CFA0C-4638-45C4-B5D8-533D9C86AB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6567049" y="4777192"/>
            <a:ext cx="2133600" cy="274637"/>
          </a:xfrm>
        </p:spPr>
        <p:txBody>
          <a:bodyPr/>
          <a:lstStyle/>
          <a:p>
            <a:pPr>
              <a:defRPr/>
            </a:pPr>
            <a:fld id="{51BA0D02-FCDC-414C-AFB6-6BF37A4D7D6B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ED73B2-883F-4F4A-B7AF-41FB6F15C5AB}"/>
              </a:ext>
            </a:extLst>
          </p:cNvPr>
          <p:cNvSpPr txBox="1"/>
          <p:nvPr/>
        </p:nvSpPr>
        <p:spPr>
          <a:xfrm>
            <a:off x="457200" y="739032"/>
            <a:ext cx="29001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accent4">
                    <a:lumMod val="75000"/>
                  </a:schemeClr>
                </a:solidFill>
                <a:ea typeface="ＭＳ Ｐゴシック" charset="0"/>
                <a:cs typeface="Arial" panose="020B0604020202020204" pitchFamily="34" charset="0"/>
              </a:rPr>
              <a:t>Images in Computer</a:t>
            </a:r>
            <a:endParaRPr lang="en-US" sz="2200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1658D369-8708-4524-B44E-FEF041D6BB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8036" y="1056698"/>
            <a:ext cx="7544089" cy="3546086"/>
          </a:xfrm>
        </p:spPr>
        <p:txBody>
          <a:bodyPr/>
          <a:lstStyle/>
          <a:p>
            <a:pPr indent="-285750" fontAlgn="auto">
              <a:lnSpc>
                <a:spcPct val="150000"/>
              </a:lnSpc>
              <a:spcAft>
                <a:spcPts val="0"/>
              </a:spcAft>
              <a:buClr>
                <a:schemeClr val="accent4">
                  <a:lumMod val="75000"/>
                </a:schemeClr>
              </a:buClr>
              <a:buSzPct val="100000"/>
              <a:buFont typeface="Wingdings" panose="05000000000000000000" pitchFamily="2" charset="2"/>
              <a:buChar char="q"/>
              <a:defRPr/>
            </a:pPr>
            <a:r>
              <a:rPr lang="en-US" sz="1400" b="0" dirty="0">
                <a:ea typeface="ＭＳ Ｐゴシック" charset="0"/>
                <a:cs typeface="Arial"/>
              </a:rPr>
              <a:t>Images are stored as arrays of quantized numbers in computers</a:t>
            </a:r>
          </a:p>
          <a:p>
            <a:pPr indent="-285750" fontAlgn="auto">
              <a:lnSpc>
                <a:spcPct val="150000"/>
              </a:lnSpc>
              <a:spcAft>
                <a:spcPts val="0"/>
              </a:spcAft>
              <a:buClr>
                <a:schemeClr val="accent4">
                  <a:lumMod val="75000"/>
                </a:schemeClr>
              </a:buClr>
              <a:buSzPct val="100000"/>
              <a:buFont typeface="Wingdings" panose="05000000000000000000" pitchFamily="2" charset="2"/>
              <a:buChar char="q"/>
              <a:defRPr/>
            </a:pPr>
            <a:r>
              <a:rPr lang="en-US" sz="1400" b="0" dirty="0">
                <a:ea typeface="ＭＳ Ｐゴシック" charset="0"/>
                <a:cs typeface="Arial"/>
              </a:rPr>
              <a:t>Gray scale image: 2D matrices with each entry specifying the intensity (brightness) of a pixel</a:t>
            </a:r>
          </a:p>
          <a:p>
            <a:pPr lvl="1" indent="-285750" fontAlgn="auto">
              <a:lnSpc>
                <a:spcPct val="150000"/>
              </a:lnSpc>
              <a:spcAft>
                <a:spcPts val="0"/>
              </a:spcAft>
              <a:buClr>
                <a:schemeClr val="accent4">
                  <a:lumMod val="75000"/>
                </a:schemeClr>
              </a:buClr>
              <a:buSzPct val="100000"/>
              <a:buFont typeface="Wingdings" panose="05000000000000000000" pitchFamily="2" charset="2"/>
              <a:buChar char="q"/>
              <a:defRPr/>
            </a:pPr>
            <a:r>
              <a:rPr lang="en-US" b="0" dirty="0">
                <a:ea typeface="ＭＳ Ｐゴシック" charset="0"/>
                <a:cs typeface="Arial"/>
              </a:rPr>
              <a:t>Pixel values range from 0 to 255, 0 being the darkest, 255 being the brightest</a:t>
            </a:r>
          </a:p>
          <a:p>
            <a:pPr indent="0" fontAlgn="auto">
              <a:lnSpc>
                <a:spcPct val="150000"/>
              </a:lnSpc>
              <a:spcAft>
                <a:spcPts val="0"/>
              </a:spcAft>
              <a:buClr>
                <a:schemeClr val="accent4">
                  <a:lumMod val="75000"/>
                </a:schemeClr>
              </a:buClr>
              <a:buSzPct val="100000"/>
              <a:defRPr/>
            </a:pPr>
            <a:endParaRPr lang="en-US" sz="1400" b="0" dirty="0">
              <a:ea typeface="ＭＳ Ｐゴシック" charset="0"/>
              <a:cs typeface="Arial"/>
            </a:endParaRPr>
          </a:p>
          <a:p>
            <a:pPr indent="0" fontAlgn="auto">
              <a:lnSpc>
                <a:spcPct val="150000"/>
              </a:lnSpc>
              <a:spcAft>
                <a:spcPts val="0"/>
              </a:spcAft>
              <a:buClr>
                <a:schemeClr val="accent4">
                  <a:lumMod val="75000"/>
                </a:schemeClr>
              </a:buClr>
              <a:buSzPct val="100000"/>
              <a:defRPr/>
            </a:pPr>
            <a:endParaRPr lang="en-US" sz="1400" b="0" dirty="0">
              <a:ea typeface="ＭＳ Ｐゴシック" charset="0"/>
              <a:cs typeface="Arial"/>
            </a:endParaRPr>
          </a:p>
          <a:p>
            <a:pPr indent="0" fontAlgn="auto">
              <a:lnSpc>
                <a:spcPct val="150000"/>
              </a:lnSpc>
              <a:spcAft>
                <a:spcPts val="0"/>
              </a:spcAft>
              <a:buClr>
                <a:schemeClr val="accent4">
                  <a:lumMod val="75000"/>
                </a:schemeClr>
              </a:buClr>
              <a:buSzPct val="100000"/>
              <a:defRPr/>
            </a:pPr>
            <a:endParaRPr lang="en-US" sz="1400" b="0" dirty="0">
              <a:ea typeface="ＭＳ Ｐゴシック" charset="0"/>
              <a:cs typeface="Arial"/>
            </a:endParaRPr>
          </a:p>
          <a:p>
            <a:pPr indent="-285750" fontAlgn="auto">
              <a:lnSpc>
                <a:spcPct val="150000"/>
              </a:lnSpc>
              <a:spcAft>
                <a:spcPts val="0"/>
              </a:spcAft>
              <a:buClr>
                <a:schemeClr val="accent4">
                  <a:lumMod val="75000"/>
                </a:schemeClr>
              </a:buClr>
              <a:buSzPct val="100000"/>
              <a:buFont typeface="Wingdings" panose="05000000000000000000" pitchFamily="2" charset="2"/>
              <a:buChar char="q"/>
              <a:defRPr/>
            </a:pPr>
            <a:endParaRPr lang="en-US" sz="1400" b="0" dirty="0">
              <a:ea typeface="ＭＳ Ｐゴシック" charset="0"/>
              <a:cs typeface="Arial"/>
            </a:endParaRPr>
          </a:p>
          <a:p>
            <a:pPr indent="-285750" fontAlgn="auto">
              <a:lnSpc>
                <a:spcPct val="150000"/>
              </a:lnSpc>
              <a:spcAft>
                <a:spcPts val="0"/>
              </a:spcAft>
              <a:buClr>
                <a:schemeClr val="accent4">
                  <a:lumMod val="75000"/>
                </a:schemeClr>
              </a:buClr>
              <a:buSzPct val="100000"/>
              <a:buFont typeface="Wingdings" panose="05000000000000000000" pitchFamily="2" charset="2"/>
              <a:buChar char="q"/>
              <a:defRPr/>
            </a:pPr>
            <a:endParaRPr lang="en-US" sz="1400" b="0" dirty="0">
              <a:ea typeface="ＭＳ Ｐゴシック" charset="0"/>
              <a:cs typeface="Arial"/>
            </a:endParaRPr>
          </a:p>
          <a:p>
            <a:pPr indent="-285750" fontAlgn="auto">
              <a:lnSpc>
                <a:spcPct val="150000"/>
              </a:lnSpc>
              <a:spcAft>
                <a:spcPts val="0"/>
              </a:spcAft>
              <a:buClr>
                <a:schemeClr val="accent4">
                  <a:lumMod val="75000"/>
                </a:schemeClr>
              </a:buClr>
              <a:buSzPct val="100000"/>
              <a:buFont typeface="Wingdings" panose="05000000000000000000" pitchFamily="2" charset="2"/>
              <a:buChar char="q"/>
              <a:defRPr/>
            </a:pPr>
            <a:r>
              <a:rPr lang="en-US" sz="1400" b="0" dirty="0">
                <a:ea typeface="ＭＳ Ｐゴシック" charset="0"/>
                <a:cs typeface="Arial"/>
              </a:rPr>
              <a:t>Color image: 3D array, 2 dimensions for space, 1 dimension for color</a:t>
            </a:r>
          </a:p>
          <a:p>
            <a:pPr lvl="1" indent="-285750" fontAlgn="auto">
              <a:lnSpc>
                <a:spcPct val="150000"/>
              </a:lnSpc>
              <a:spcAft>
                <a:spcPts val="0"/>
              </a:spcAft>
              <a:buClr>
                <a:schemeClr val="accent4">
                  <a:lumMod val="75000"/>
                </a:schemeClr>
              </a:buClr>
              <a:buSzPct val="100000"/>
              <a:buFont typeface="Wingdings" panose="05000000000000000000" pitchFamily="2" charset="2"/>
              <a:buChar char="q"/>
              <a:defRPr/>
            </a:pPr>
            <a:r>
              <a:rPr lang="en-US" sz="1200" dirty="0">
                <a:ea typeface="ＭＳ Ｐゴシック" charset="0"/>
                <a:cs typeface="Arial"/>
              </a:rPr>
              <a:t>Can be thought of as three 2D matrices stacked together into a cube, each 2D matrix specify the R,G,B value at each pixel</a:t>
            </a:r>
            <a:endParaRPr lang="en-US" sz="1200" b="0" dirty="0">
              <a:ea typeface="ＭＳ Ｐゴシック" charset="0"/>
              <a:cs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BFD70E-1A67-4D00-A3E3-3376C99A1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7" y="2042462"/>
            <a:ext cx="1805854" cy="8570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8DEC74-3CCB-4DF7-ACB9-32AB4991C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053" y="2042462"/>
            <a:ext cx="1543549" cy="143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757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F344CF-4E68-4CBC-91FE-8B03C570CD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4A9031-9A37-4C0B-AA3E-1DAF9C805CC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EABEE942-E86E-47B7-A755-522591817666}" type="datetime1">
              <a:rPr lang="en-US" altLang="en-US" smtClean="0"/>
              <a:pPr>
                <a:defRPr/>
              </a:pPr>
              <a:t>6/6/2019</a:t>
            </a:fld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CFA0C-4638-45C4-B5D8-533D9C86AB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6567049" y="4777192"/>
            <a:ext cx="2133600" cy="274637"/>
          </a:xfrm>
        </p:spPr>
        <p:txBody>
          <a:bodyPr/>
          <a:lstStyle/>
          <a:p>
            <a:pPr>
              <a:defRPr/>
            </a:pPr>
            <a:fld id="{51BA0D02-FCDC-414C-AFB6-6BF37A4D7D6B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ED73B2-883F-4F4A-B7AF-41FB6F15C5AB}"/>
              </a:ext>
            </a:extLst>
          </p:cNvPr>
          <p:cNvSpPr txBox="1"/>
          <p:nvPr/>
        </p:nvSpPr>
        <p:spPr>
          <a:xfrm>
            <a:off x="457200" y="739032"/>
            <a:ext cx="19736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accent4">
                    <a:lumMod val="75000"/>
                  </a:schemeClr>
                </a:solidFill>
                <a:ea typeface="ＭＳ Ｐゴシック" charset="0"/>
                <a:cs typeface="Arial" panose="020B0604020202020204" pitchFamily="34" charset="0"/>
              </a:rPr>
              <a:t>Color Images</a:t>
            </a:r>
            <a:endParaRPr lang="en-US" sz="2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6C13E4-8290-43B2-9741-B2E77240F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667" y="1108364"/>
            <a:ext cx="5412459" cy="25539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4C8DF9-B769-474A-BC3A-3FFE72647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53" y="1108365"/>
            <a:ext cx="1891160" cy="25539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1B27314-C574-4B63-832C-115742C541BB}"/>
              </a:ext>
            </a:extLst>
          </p:cNvPr>
          <p:cNvSpPr txBox="1"/>
          <p:nvPr/>
        </p:nvSpPr>
        <p:spPr>
          <a:xfrm>
            <a:off x="451696" y="3763879"/>
            <a:ext cx="4988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+mn-lt"/>
                <a:ea typeface="ＭＳ Ｐゴシック" charset="0"/>
                <a:cs typeface="Arial"/>
              </a:rPr>
              <a:t>Shape of the image array: (1050,700,3)</a:t>
            </a:r>
          </a:p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+mn-lt"/>
                <a:ea typeface="ＭＳ Ｐゴシック" charset="0"/>
                <a:cs typeface="Arial"/>
              </a:rPr>
              <a:t>		-&gt; There are 1050x700 pixels, 3 channels: R,G,B</a:t>
            </a:r>
          </a:p>
        </p:txBody>
      </p:sp>
    </p:spTree>
    <p:extLst>
      <p:ext uri="{BB962C8B-B14F-4D97-AF65-F5344CB8AC3E}">
        <p14:creationId xmlns:p14="http://schemas.microsoft.com/office/powerpoint/2010/main" val="38597622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s we observed from the 1D examples, the purpose of performing convolution is to extract/highlight useful features/information from the input.…"/>
          <p:cNvSpPr txBox="1">
            <a:spLocks noGrp="1"/>
          </p:cNvSpPr>
          <p:nvPr>
            <p:ph type="body" idx="4294967295"/>
          </p:nvPr>
        </p:nvSpPr>
        <p:spPr>
          <a:xfrm>
            <a:off x="592931" y="1480014"/>
            <a:ext cx="8048626" cy="3009107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-285750">
              <a:lnSpc>
                <a:spcPct val="130000"/>
              </a:lnSpc>
              <a:spcBef>
                <a:spcPts val="0"/>
              </a:spcBef>
              <a:buClr>
                <a:srgbClr val="604A7B"/>
              </a:buClr>
              <a:buSzPct val="100000"/>
              <a:buChar char="❑"/>
              <a:defRPr sz="1400">
                <a:solidFill>
                  <a:srgbClr val="604A7B"/>
                </a:solidFill>
              </a:defRPr>
            </a:pPr>
            <a:r>
              <a:t> As we observed from the 1D examples, the purpose of performing convolution is to extract/highlight useful features/information from the input.</a:t>
            </a:r>
          </a:p>
          <a:p>
            <a:pPr marL="0" indent="-285750">
              <a:lnSpc>
                <a:spcPct val="130000"/>
              </a:lnSpc>
              <a:spcBef>
                <a:spcPts val="0"/>
              </a:spcBef>
              <a:buClr>
                <a:srgbClr val="604A7B"/>
              </a:buClr>
              <a:buSzPct val="100000"/>
              <a:buChar char="❑"/>
              <a:defRPr sz="1400">
                <a:solidFill>
                  <a:srgbClr val="604A7B"/>
                </a:solidFill>
              </a:defRPr>
            </a:pPr>
            <a:r>
              <a:t> The initial layers in a Deep Neural Network are often used to detect </a:t>
            </a:r>
            <a:r>
              <a:rPr>
                <a:solidFill>
                  <a:srgbClr val="BA69B8"/>
                </a:solidFill>
              </a:rPr>
              <a:t>local features</a:t>
            </a:r>
          </a:p>
          <a:p>
            <a:pPr marL="91439" indent="-91439" defTabSz="914400">
              <a:spcBef>
                <a:spcPts val="1200"/>
              </a:spcBef>
              <a:buClr>
                <a:srgbClr val="92278F"/>
              </a:buClr>
              <a:buSzPct val="100000"/>
              <a:buChar char="❑"/>
              <a:defRPr sz="1400">
                <a:solidFill>
                  <a:srgbClr val="604A7B"/>
                </a:solidFill>
              </a:defRPr>
            </a:pPr>
            <a:r>
              <a:rPr>
                <a:solidFill>
                  <a:srgbClr val="BA69B8"/>
                </a:solidFill>
              </a:rPr>
              <a:t> </a:t>
            </a:r>
            <a:r>
              <a:t>These</a:t>
            </a:r>
            <a:r>
              <a:rPr>
                <a:solidFill>
                  <a:srgbClr val="BA69B8"/>
                </a:solidFill>
              </a:rPr>
              <a:t> layers detect </a:t>
            </a:r>
            <a:r>
              <a:t>small patterns in larger images examples: small lines, curves, edges</a:t>
            </a:r>
          </a:p>
          <a:p>
            <a:pPr marL="91439" indent="-91439" defTabSz="914400">
              <a:spcBef>
                <a:spcPts val="1200"/>
              </a:spcBef>
              <a:buClr>
                <a:srgbClr val="92278F"/>
              </a:buClr>
              <a:buSzPct val="100000"/>
              <a:buChar char="❑"/>
              <a:defRPr sz="1400">
                <a:solidFill>
                  <a:srgbClr val="604A7B"/>
                </a:solidFill>
              </a:defRPr>
            </a:pPr>
            <a:r>
              <a:t> The subsequent layers combine local features to create more complex features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7902" y="4772454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5" name="2D Convolutions: Local Features"/>
          <p:cNvSpPr txBox="1"/>
          <p:nvPr/>
        </p:nvSpPr>
        <p:spPr>
          <a:xfrm>
            <a:off x="547687" y="908785"/>
            <a:ext cx="8139113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604A7B"/>
                </a:solidFill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604A7B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2D Convolutions: Local Features</a:t>
            </a:r>
          </a:p>
        </p:txBody>
      </p:sp>
      <p:pic>
        <p:nvPicPr>
          <p:cNvPr id="5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9994" y="3088427"/>
            <a:ext cx="6584012" cy="18162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How do we find local features?…"/>
          <p:cNvSpPr txBox="1">
            <a:spLocks noGrp="1"/>
          </p:cNvSpPr>
          <p:nvPr>
            <p:ph type="body" sz="quarter" idx="4294967295"/>
          </p:nvPr>
        </p:nvSpPr>
        <p:spPr>
          <a:xfrm>
            <a:off x="597936" y="1591452"/>
            <a:ext cx="4357689" cy="1489076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91439" indent="-91439" defTabSz="914400">
              <a:lnSpc>
                <a:spcPct val="90000"/>
              </a:lnSpc>
              <a:spcBef>
                <a:spcPts val="1200"/>
              </a:spcBef>
              <a:buClr>
                <a:srgbClr val="92278F"/>
              </a:buClr>
              <a:buSzPct val="100000"/>
              <a:buChar char="❑"/>
              <a:defRPr sz="1400">
                <a:solidFill>
                  <a:srgbClr val="604A7B"/>
                </a:solidFill>
              </a:defRPr>
            </a:pPr>
            <a:r>
              <a:t>How do we find local features?</a:t>
            </a:r>
          </a:p>
          <a:p>
            <a:pPr marL="91439" indent="-91439" defTabSz="914400">
              <a:spcBef>
                <a:spcPts val="1200"/>
              </a:spcBef>
              <a:buClr>
                <a:srgbClr val="92278F"/>
              </a:buClr>
              <a:buSzPct val="100000"/>
              <a:buChar char="❑"/>
              <a:defRPr sz="1400">
                <a:solidFill>
                  <a:srgbClr val="604A7B"/>
                </a:solidFill>
              </a:defRPr>
            </a:pPr>
            <a:r>
              <a:t> Let’s revisit the handwritten numbers problem. If we have to find the digit “3” in the form, how would you do it?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7902" y="4772454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0" name="How do we find local features?"/>
          <p:cNvSpPr txBox="1"/>
          <p:nvPr/>
        </p:nvSpPr>
        <p:spPr>
          <a:xfrm>
            <a:off x="547687" y="1008062"/>
            <a:ext cx="8139113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604A7B"/>
                </a:solidFill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604A7B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How do we find local features?</a:t>
            </a:r>
          </a:p>
        </p:txBody>
      </p:sp>
      <p:pic>
        <p:nvPicPr>
          <p:cNvPr id="6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r="192" b="48739"/>
          <a:stretch>
            <a:fillRect/>
          </a:stretch>
        </p:blipFill>
        <p:spPr>
          <a:xfrm>
            <a:off x="4939932" y="1372592"/>
            <a:ext cx="3540891" cy="23981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35171" y="2573872"/>
            <a:ext cx="1483219" cy="1483220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Rectangle 6"/>
          <p:cNvSpPr/>
          <p:nvPr/>
        </p:nvSpPr>
        <p:spPr>
          <a:xfrm>
            <a:off x="6302926" y="2118531"/>
            <a:ext cx="176170" cy="230254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lIns="45719" rIns="45719" anchor="ctr"/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64" name="Rectangle 9"/>
          <p:cNvSpPr/>
          <p:nvPr/>
        </p:nvSpPr>
        <p:spPr>
          <a:xfrm>
            <a:off x="7368591" y="2118531"/>
            <a:ext cx="176170" cy="230254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lIns="45719" rIns="45719" anchor="ctr"/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Correlation measures the similarity between two elements. We can find the local feature (in our case 4) by sliding a window over the data and finding the highest correlated output.…"/>
          <p:cNvSpPr txBox="1">
            <a:spLocks noGrp="1"/>
          </p:cNvSpPr>
          <p:nvPr>
            <p:ph type="body" sz="half" idx="4294967295"/>
          </p:nvPr>
        </p:nvSpPr>
        <p:spPr>
          <a:xfrm>
            <a:off x="447934" y="1430434"/>
            <a:ext cx="5845176" cy="2601112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-285750">
              <a:lnSpc>
                <a:spcPct val="150000"/>
              </a:lnSpc>
              <a:spcBef>
                <a:spcPts val="0"/>
              </a:spcBef>
              <a:buClr>
                <a:srgbClr val="604A7B"/>
              </a:buClr>
              <a:buSzPct val="100000"/>
              <a:buChar char="❑"/>
              <a:defRPr sz="1400">
                <a:solidFill>
                  <a:srgbClr val="604A7B"/>
                </a:solidFill>
              </a:defRPr>
            </a:pPr>
            <a:r>
              <a:t> Correlation measures the similarity between two elements. We can find the local feature (in our case 4) by sliding a window over the data and finding the highest correlated output. </a:t>
            </a:r>
          </a:p>
          <a:p>
            <a:pPr marL="0" indent="-285750">
              <a:lnSpc>
                <a:spcPct val="150000"/>
              </a:lnSpc>
              <a:spcBef>
                <a:spcPts val="0"/>
              </a:spcBef>
              <a:buClr>
                <a:srgbClr val="604A7B"/>
              </a:buClr>
              <a:buSzPct val="100000"/>
              <a:buChar char="❑"/>
              <a:defRPr sz="1400">
                <a:solidFill>
                  <a:srgbClr val="604A7B"/>
                </a:solidFill>
              </a:defRPr>
            </a:pPr>
            <a:r>
              <a:t>Say our image is of the size: </a:t>
            </a:r>
          </a:p>
          <a:p>
            <a:pPr marL="0" indent="-285750">
              <a:lnSpc>
                <a:spcPct val="150000"/>
              </a:lnSpc>
              <a:spcBef>
                <a:spcPts val="0"/>
              </a:spcBef>
              <a:buClr>
                <a:srgbClr val="604A7B"/>
              </a:buClr>
              <a:buSzPct val="100000"/>
              <a:buChar char="❑"/>
              <a:defRPr sz="1400">
                <a:solidFill>
                  <a:srgbClr val="604A7B"/>
                </a:solidFill>
              </a:defRPr>
            </a:pPr>
            <a:r>
              <a:t>A small filter of the size: 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7902" y="4772454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9" name="Localization via Correlation"/>
          <p:cNvSpPr txBox="1"/>
          <p:nvPr/>
        </p:nvSpPr>
        <p:spPr>
          <a:xfrm>
            <a:off x="392177" y="947495"/>
            <a:ext cx="8139113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604A7B"/>
                </a:solidFill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604A7B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Localization via Correlation</a:t>
            </a:r>
          </a:p>
        </p:txBody>
      </p:sp>
      <p:pic>
        <p:nvPicPr>
          <p:cNvPr id="70" name="Screenshot 2019-06-05 at 2.18.55 PM.png" descr="Screenshot 2019-06-05 at 2.18.5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75089" y="2266002"/>
            <a:ext cx="1853337" cy="341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Screenshot 2019-06-05 at 2.19.27 PM.png" descr="Screenshot 2019-06-05 at 2.19.2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31037" y="2654455"/>
            <a:ext cx="1495487" cy="303331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83787" y="2526096"/>
            <a:ext cx="2153111" cy="712788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Rectangle 4"/>
          <p:cNvSpPr/>
          <p:nvPr/>
        </p:nvSpPr>
        <p:spPr>
          <a:xfrm>
            <a:off x="6846322" y="2754266"/>
            <a:ext cx="173024" cy="256448"/>
          </a:xfrm>
          <a:prstGeom prst="rect">
            <a:avLst/>
          </a:prstGeom>
          <a:solidFill>
            <a:srgbClr val="92278F">
              <a:alpha val="40000"/>
            </a:srgbClr>
          </a:solidFill>
          <a:ln w="15875">
            <a:solidFill>
              <a:srgbClr val="FF0000"/>
            </a:solidFill>
          </a:ln>
        </p:spPr>
        <p:txBody>
          <a:bodyPr lIns="45719" rIns="45719" anchor="ctr"/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74" name="TextBox 7"/>
          <p:cNvSpPr txBox="1"/>
          <p:nvPr/>
        </p:nvSpPr>
        <p:spPr>
          <a:xfrm>
            <a:off x="5449627" y="2052846"/>
            <a:ext cx="499243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604A7B"/>
                </a:solidFill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604A7B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Filter</a:t>
            </a:r>
          </a:p>
        </p:txBody>
      </p:sp>
      <p:sp>
        <p:nvSpPr>
          <p:cNvPr id="75" name="TextBox 13"/>
          <p:cNvSpPr txBox="1"/>
          <p:nvPr/>
        </p:nvSpPr>
        <p:spPr>
          <a:xfrm>
            <a:off x="6397579" y="2034329"/>
            <a:ext cx="740995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604A7B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604A7B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Image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14"/>
              <p:cNvSpPr txBox="1"/>
              <p:nvPr/>
            </p:nvSpPr>
            <p:spPr>
              <a:xfrm>
                <a:off x="7729868" y="2127709"/>
                <a:ext cx="510881" cy="13909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sz="12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𝑍</m:t>
                      </m:r>
                      <m:r>
                        <a:rPr kumimoji="0" sz="12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[</m:t>
                      </m:r>
                      <m:sSub>
                        <m:sSubPr>
                          <m:ctrlPr>
                            <a:rPr kumimoji="0" sz="12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sz="12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𝑗</m:t>
                          </m:r>
                        </m:e>
                        <m:sub>
                          <m:r>
                            <a:rPr kumimoji="0" sz="12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1</m:t>
                          </m:r>
                        </m:sub>
                      </m:sSub>
                      <m:r>
                        <a:rPr kumimoji="0" sz="12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,</m:t>
                      </m:r>
                      <m:sSub>
                        <m:sSubPr>
                          <m:ctrlPr>
                            <a:rPr kumimoji="0" sz="12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sz="12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𝑗</m:t>
                          </m:r>
                        </m:e>
                        <m:sub>
                          <m:r>
                            <a:rPr kumimoji="0" sz="12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2</m:t>
                          </m:r>
                        </m:sub>
                      </m:sSub>
                      <m:r>
                        <a:rPr kumimoji="0" sz="12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]</m:t>
                      </m:r>
                    </m:oMath>
                  </m:oMathPara>
                </a14:m>
                <a:endPara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>
          <p:sp>
            <p:nvSpPr>
              <p:cNvPr id="76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868" y="2127709"/>
                <a:ext cx="510881" cy="139098"/>
              </a:xfrm>
              <a:prstGeom prst="rect">
                <a:avLst/>
              </a:prstGeom>
              <a:blipFill>
                <a:blip r:embed="rId5"/>
                <a:stretch>
                  <a:fillRect l="-9524" r="-14286" b="-8695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8"/>
          <p:cNvSpPr txBox="1"/>
          <p:nvPr/>
        </p:nvSpPr>
        <p:spPr>
          <a:xfrm>
            <a:off x="7763058" y="2620700"/>
            <a:ext cx="444501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B96AB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B96AB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High</a:t>
            </a:r>
          </a:p>
        </p:txBody>
      </p:sp>
      <p:pic>
        <p:nvPicPr>
          <p:cNvPr id="78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44187" y="3912449"/>
            <a:ext cx="2054962" cy="680296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Rectangle 17"/>
          <p:cNvSpPr/>
          <p:nvPr/>
        </p:nvSpPr>
        <p:spPr>
          <a:xfrm>
            <a:off x="6919514" y="4257209"/>
            <a:ext cx="173024" cy="212726"/>
          </a:xfrm>
          <a:prstGeom prst="rect">
            <a:avLst/>
          </a:prstGeom>
          <a:solidFill>
            <a:srgbClr val="92278F">
              <a:alpha val="40000"/>
            </a:srgbClr>
          </a:solidFill>
          <a:ln w="15875">
            <a:solidFill>
              <a:srgbClr val="FF0000"/>
            </a:solidFill>
          </a:ln>
        </p:spPr>
        <p:txBody>
          <a:bodyPr lIns="45719" rIns="45719" anchor="ctr"/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80" name="TextBox 18"/>
          <p:cNvSpPr txBox="1"/>
          <p:nvPr/>
        </p:nvSpPr>
        <p:spPr>
          <a:xfrm>
            <a:off x="7735687" y="4067177"/>
            <a:ext cx="499243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D665D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D665D3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Low</a:t>
            </a:r>
          </a:p>
        </p:txBody>
      </p:sp>
      <p:pic>
        <p:nvPicPr>
          <p:cNvPr id="81" name="Screenshot 2019-06-05 at 2.26.07 PM.png" descr="Screenshot 2019-06-05 at 2.26.07 P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98460" y="2932622"/>
            <a:ext cx="3174714" cy="882503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Screenshot 2019-06-05 at 2.26.50 PM.png" descr="Screenshot 2019-06-05 at 2.26.50 PM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36893" y="3872614"/>
            <a:ext cx="2297848" cy="4266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68858E-34FE-4EF0-AEAF-03559829CD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1332" y="2391577"/>
            <a:ext cx="7575408" cy="664043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800" b="0" dirty="0"/>
              <a:t>Some slides in this presentation is from Professor Sundeep </a:t>
            </a:r>
            <a:r>
              <a:rPr lang="en-US" sz="1800" b="0" dirty="0" err="1"/>
              <a:t>Rangan’s</a:t>
            </a:r>
            <a:r>
              <a:rPr lang="en-US" sz="1800" b="0" dirty="0"/>
              <a:t> Machine Learning course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710FD6-7631-4EA6-BB3F-FB45CDC9E6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C2510-63AA-499C-8870-F6F720D9331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EABEE942-E86E-47B7-A755-522591817666}" type="datetime1">
              <a:rPr lang="en-US" altLang="en-US" smtClean="0"/>
              <a:pPr>
                <a:defRPr/>
              </a:pPr>
              <a:t>6/6/2019</a:t>
            </a:fld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30589-FDBE-4FB5-B8F3-F3337F1BC9B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51BA0D02-FCDC-414C-AFB6-6BF37A4D7D6B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A9F14B-1618-4061-9072-6DD060142A26}"/>
              </a:ext>
            </a:extLst>
          </p:cNvPr>
          <p:cNvSpPr txBox="1"/>
          <p:nvPr/>
        </p:nvSpPr>
        <p:spPr>
          <a:xfrm>
            <a:off x="372979" y="1750516"/>
            <a:ext cx="3672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+mn-lt"/>
                <a:ea typeface="ＭＳ Ｐゴシック" charset="0"/>
                <a:cs typeface="Arial" panose="020B0604020202020204" pitchFamily="34" charset="0"/>
              </a:rPr>
              <a:t>Acknowledgement</a:t>
            </a:r>
          </a:p>
        </p:txBody>
      </p:sp>
    </p:spTree>
    <p:extLst>
      <p:ext uri="{BB962C8B-B14F-4D97-AF65-F5344CB8AC3E}">
        <p14:creationId xmlns:p14="http://schemas.microsoft.com/office/powerpoint/2010/main" val="4711581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7902" y="4772454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5" name="Terminology used for convolution"/>
          <p:cNvSpPr txBox="1"/>
          <p:nvPr/>
        </p:nvSpPr>
        <p:spPr>
          <a:xfrm>
            <a:off x="478725" y="907796"/>
            <a:ext cx="8139114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604A7B"/>
                </a:solidFill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604A7B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Terminology used for convolution</a:t>
            </a:r>
          </a:p>
        </p:txBody>
      </p:sp>
      <p:sp>
        <p:nvSpPr>
          <p:cNvPr id="86" name="Content Placeholder 2"/>
          <p:cNvSpPr txBox="1"/>
          <p:nvPr/>
        </p:nvSpPr>
        <p:spPr>
          <a:xfrm>
            <a:off x="561650" y="1298519"/>
            <a:ext cx="7741300" cy="3497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marL="91439" marR="0" lvl="0" indent="-91439" algn="l" defTabSz="914400" rtl="0" eaLnBrk="1" fontAlgn="auto" latinLnBrk="0" hangingPunct="0">
              <a:lnSpc>
                <a:spcPct val="81000"/>
              </a:lnSpc>
              <a:spcBef>
                <a:spcPts val="1200"/>
              </a:spcBef>
              <a:spcAft>
                <a:spcPts val="0"/>
              </a:spcAft>
              <a:buClr>
                <a:srgbClr val="92278F"/>
              </a:buClr>
              <a:buSzPct val="100000"/>
              <a:buFontTx/>
              <a:buChar char="❑"/>
              <a:tabLst/>
              <a:defRPr>
                <a:solidFill>
                  <a:srgbClr val="404040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In signal processing and mathematics, convolution includes flipping:</a:t>
            </a:r>
            <a:b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</a:br>
            <a:b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</a:b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292608" marR="0" lvl="1" indent="-91440" algn="l" defTabSz="914400" rtl="0" eaLnBrk="1" fontAlgn="auto" latinLnBrk="0" hangingPunct="0">
              <a:lnSpc>
                <a:spcPct val="81000"/>
              </a:lnSpc>
              <a:spcBef>
                <a:spcPts val="1200"/>
              </a:spcBef>
              <a:spcAft>
                <a:spcPts val="0"/>
              </a:spcAft>
              <a:buClr>
                <a:srgbClr val="92278F"/>
              </a:buClr>
              <a:buSzPct val="100000"/>
              <a:buFontTx/>
              <a:buChar char="❑"/>
              <a:tabLst/>
              <a:defRPr sz="1000">
                <a:solidFill>
                  <a:srgbClr val="404040"/>
                </a:solidFill>
              </a:defRPr>
            </a:pP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92608" marR="0" lvl="1" indent="-91440" algn="l" defTabSz="914400" rtl="0" eaLnBrk="1" fontAlgn="auto" latinLnBrk="0" hangingPunct="0">
              <a:lnSpc>
                <a:spcPct val="81000"/>
              </a:lnSpc>
              <a:spcBef>
                <a:spcPts val="1200"/>
              </a:spcBef>
              <a:spcAft>
                <a:spcPts val="0"/>
              </a:spcAft>
              <a:buClr>
                <a:srgbClr val="92278F"/>
              </a:buClr>
              <a:buSzPct val="100000"/>
              <a:buFontTx/>
              <a:buChar char="❑"/>
              <a:tabLst/>
              <a:defRPr sz="1000">
                <a:solidFill>
                  <a:srgbClr val="404040"/>
                </a:solidFill>
              </a:defRPr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Implemented in python using scipy.signal.convolve2d</a:t>
            </a:r>
          </a:p>
          <a:p>
            <a:pPr marL="292608" marR="0" lvl="1" indent="-91440" algn="l" defTabSz="914400" rtl="0" eaLnBrk="1" fontAlgn="auto" latinLnBrk="0" hangingPunct="0">
              <a:lnSpc>
                <a:spcPct val="81000"/>
              </a:lnSpc>
              <a:spcBef>
                <a:spcPts val="1200"/>
              </a:spcBef>
              <a:spcAft>
                <a:spcPts val="0"/>
              </a:spcAft>
              <a:buClr>
                <a:srgbClr val="92278F"/>
              </a:buClr>
              <a:buSzPct val="100000"/>
              <a:buFontTx/>
              <a:buChar char="❑"/>
              <a:tabLst/>
              <a:defRPr sz="1000">
                <a:solidFill>
                  <a:srgbClr val="404040"/>
                </a:solidFill>
              </a:defRPr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However, we will call this </a:t>
            </a: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rgbClr val="D665D3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convolution with reversal (for convenience)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91439" marR="0" lvl="0" indent="-91439" algn="l" defTabSz="914400" rtl="0" eaLnBrk="1" fontAlgn="auto" latinLnBrk="0" hangingPunct="0">
              <a:lnSpc>
                <a:spcPct val="81000"/>
              </a:lnSpc>
              <a:spcBef>
                <a:spcPts val="1200"/>
              </a:spcBef>
              <a:spcAft>
                <a:spcPts val="0"/>
              </a:spcAft>
              <a:buClr>
                <a:srgbClr val="92278F"/>
              </a:buClr>
              <a:buSzPct val="100000"/>
              <a:buFontTx/>
              <a:buChar char="❑"/>
              <a:tabLst/>
              <a:defRPr>
                <a:solidFill>
                  <a:srgbClr val="404040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But, in many neural network packages (including Keras), convolution does not include flipping:</a:t>
            </a:r>
            <a:b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</a:br>
            <a:b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</a:b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292608" marR="0" lvl="1" indent="-91440" algn="l" defTabSz="914400" rtl="0" eaLnBrk="1" fontAlgn="auto" latinLnBrk="0" hangingPunct="0">
              <a:lnSpc>
                <a:spcPct val="81000"/>
              </a:lnSpc>
              <a:spcBef>
                <a:spcPts val="1200"/>
              </a:spcBef>
              <a:spcAft>
                <a:spcPts val="0"/>
              </a:spcAft>
              <a:buClr>
                <a:srgbClr val="92278F"/>
              </a:buClr>
              <a:buSzPct val="100000"/>
              <a:buFontTx/>
              <a:buChar char="❑"/>
              <a:tabLst/>
              <a:defRPr sz="1000">
                <a:solidFill>
                  <a:srgbClr val="404040"/>
                </a:solidFill>
              </a:defRPr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 signal processing, this is called </a:t>
            </a: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rgbClr val="BA69B8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correlation.</a:t>
            </a:r>
          </a:p>
          <a:p>
            <a:pPr marL="292608" marR="0" lvl="1" indent="-91440" algn="l" defTabSz="914400" rtl="0" eaLnBrk="1" fontAlgn="auto" latinLnBrk="0" hangingPunct="0">
              <a:lnSpc>
                <a:spcPct val="81000"/>
              </a:lnSpc>
              <a:spcBef>
                <a:spcPts val="1200"/>
              </a:spcBef>
              <a:spcAft>
                <a:spcPts val="0"/>
              </a:spcAft>
              <a:buClr>
                <a:srgbClr val="92278F"/>
              </a:buClr>
              <a:buSzPct val="100000"/>
              <a:buFontTx/>
              <a:buChar char="❑"/>
              <a:tabLst/>
              <a:defRPr sz="1000">
                <a:solidFill>
                  <a:srgbClr val="404040"/>
                </a:solidFill>
              </a:defRPr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Implemented in python using scipy.signal.correlate2d</a:t>
            </a:r>
          </a:p>
          <a:p>
            <a:pPr marL="292608" marR="0" lvl="1" indent="-91440" algn="l" defTabSz="914400" rtl="0" eaLnBrk="1" fontAlgn="auto" latinLnBrk="0" hangingPunct="0">
              <a:lnSpc>
                <a:spcPct val="81000"/>
              </a:lnSpc>
              <a:spcBef>
                <a:spcPts val="1200"/>
              </a:spcBef>
              <a:spcAft>
                <a:spcPts val="0"/>
              </a:spcAft>
              <a:buClr>
                <a:srgbClr val="92278F"/>
              </a:buClr>
              <a:buSzPct val="100000"/>
              <a:buFontTx/>
              <a:buChar char="❑"/>
              <a:tabLst/>
              <a:defRPr sz="1000">
                <a:solidFill>
                  <a:srgbClr val="404040"/>
                </a:solidFill>
              </a:defRPr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 Deep learning, we will call this </a:t>
            </a: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rgbClr val="D665D3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convolution.</a:t>
            </a:r>
          </a:p>
        </p:txBody>
      </p:sp>
      <p:pic>
        <p:nvPicPr>
          <p:cNvPr id="87" name="Screenshot 2019-06-05 at 2.30.04 PM.png" descr="Screenshot 2019-06-05 at 2.30.0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5210" y="1673907"/>
            <a:ext cx="3894180" cy="702559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Screenshot 2019-06-05 at 2.31.03 PM.png" descr="Screenshot 2019-06-05 at 2.31.0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24350" y="3337584"/>
            <a:ext cx="3419316" cy="5791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7902" y="4772454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1" name="Boundary Conditions"/>
          <p:cNvSpPr txBox="1"/>
          <p:nvPr/>
        </p:nvSpPr>
        <p:spPr>
          <a:xfrm>
            <a:off x="502443" y="891763"/>
            <a:ext cx="8139114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604A7B"/>
                </a:solidFill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604A7B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Boundary Conditions</a:t>
            </a:r>
          </a:p>
        </p:txBody>
      </p:sp>
      <p:sp>
        <p:nvSpPr>
          <p:cNvPr id="92" name="Content Placeholder 2"/>
          <p:cNvSpPr txBox="1"/>
          <p:nvPr/>
        </p:nvSpPr>
        <p:spPr>
          <a:xfrm>
            <a:off x="673514" y="1352664"/>
            <a:ext cx="7660912" cy="3364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marL="91439" marR="0" lvl="0" indent="-91439" algn="l" defTabSz="914400" rtl="0" eaLnBrk="1" fontAlgn="auto" latinLnBrk="0" hangingPunct="0">
              <a:lnSpc>
                <a:spcPct val="81000"/>
              </a:lnSpc>
              <a:spcBef>
                <a:spcPts val="1200"/>
              </a:spcBef>
              <a:spcAft>
                <a:spcPts val="0"/>
              </a:spcAft>
              <a:buClr>
                <a:srgbClr val="92278F"/>
              </a:buClr>
              <a:buSzPct val="100000"/>
              <a:buFontTx/>
              <a:buChar char="❑"/>
              <a:tabLst/>
              <a:defRPr sz="1400">
                <a:solidFill>
                  <a:srgbClr val="404040"/>
                </a:solidFill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Suppose inputs are: </a:t>
            </a:r>
          </a:p>
          <a:p>
            <a:pPr marL="0" marR="0" lvl="0" indent="0" algn="l" defTabSz="914400" rtl="0" eaLnBrk="1" fontAlgn="auto" latinLnBrk="0" hangingPunct="0">
              <a:lnSpc>
                <a:spcPct val="81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rgbClr val="404040"/>
                </a:solidFill>
              </a:defRPr>
            </a:pPr>
            <a:b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91439" marR="0" lvl="0" indent="-91439" algn="l" defTabSz="914400" rtl="0" eaLnBrk="1" fontAlgn="auto" latinLnBrk="0" hangingPunct="0">
              <a:lnSpc>
                <a:spcPct val="81000"/>
              </a:lnSpc>
              <a:spcBef>
                <a:spcPts val="1200"/>
              </a:spcBef>
              <a:spcAft>
                <a:spcPts val="0"/>
              </a:spcAft>
              <a:buClr>
                <a:srgbClr val="92278F"/>
              </a:buClr>
              <a:buSzPct val="100000"/>
              <a:buFontTx/>
              <a:buChar char="❑"/>
              <a:tabLst/>
              <a:defRPr sz="1400">
                <a:solidFill>
                  <a:srgbClr val="404040"/>
                </a:solidFill>
              </a:defRPr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91439" marR="0" lvl="0" indent="-91439" algn="l" defTabSz="914400" rtl="0" eaLnBrk="1" fontAlgn="auto" latinLnBrk="0" hangingPunct="0">
              <a:lnSpc>
                <a:spcPct val="81000"/>
              </a:lnSpc>
              <a:spcBef>
                <a:spcPts val="1200"/>
              </a:spcBef>
              <a:spcAft>
                <a:spcPts val="0"/>
              </a:spcAft>
              <a:buClr>
                <a:srgbClr val="92278F"/>
              </a:buClr>
              <a:buSzPct val="100000"/>
              <a:buFontTx/>
              <a:buChar char="❑"/>
              <a:tabLst/>
              <a:defRPr sz="1400">
                <a:solidFill>
                  <a:srgbClr val="404040"/>
                </a:solidFill>
              </a:defRPr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91439" marR="0" lvl="0" indent="-91439" algn="l" defTabSz="914400" rtl="0" eaLnBrk="1" fontAlgn="auto" latinLnBrk="0" hangingPunct="0">
              <a:lnSpc>
                <a:spcPct val="81000"/>
              </a:lnSpc>
              <a:spcBef>
                <a:spcPts val="1200"/>
              </a:spcBef>
              <a:spcAft>
                <a:spcPts val="0"/>
              </a:spcAft>
              <a:buClr>
                <a:srgbClr val="92278F"/>
              </a:buClr>
              <a:buSzPct val="100000"/>
              <a:buFontTx/>
              <a:buChar char="❑"/>
              <a:tabLst/>
              <a:defRPr sz="1400">
                <a:solidFill>
                  <a:srgbClr val="404040"/>
                </a:solidFill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The following are different ways to define outputs:</a:t>
            </a:r>
          </a:p>
          <a:p>
            <a:pPr marL="91439" marR="0" lvl="0" indent="-91439" algn="l" defTabSz="914400" rtl="0" eaLnBrk="1" fontAlgn="auto" latinLnBrk="0" hangingPunct="0">
              <a:lnSpc>
                <a:spcPct val="81000"/>
              </a:lnSpc>
              <a:spcBef>
                <a:spcPts val="1200"/>
              </a:spcBef>
              <a:spcAft>
                <a:spcPts val="0"/>
              </a:spcAft>
              <a:buClr>
                <a:srgbClr val="92278F"/>
              </a:buClr>
              <a:buSzPct val="100000"/>
              <a:buFontTx/>
              <a:buChar char="❑"/>
              <a:tabLst/>
              <a:defRPr sz="1400">
                <a:solidFill>
                  <a:srgbClr val="D665D3"/>
                </a:solidFill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D665D3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Valid</a:t>
            </a: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mode: </a:t>
            </a:r>
          </a:p>
          <a:p>
            <a:pPr marL="384047" marR="0" lvl="1" indent="-182879" algn="l" defTabSz="914400" rtl="0" eaLnBrk="1" fontAlgn="auto" latinLnBrk="0" hangingPunct="0">
              <a:lnSpc>
                <a:spcPct val="81000"/>
              </a:lnSpc>
              <a:spcBef>
                <a:spcPts val="400"/>
              </a:spcBef>
              <a:spcAft>
                <a:spcPts val="0"/>
              </a:spcAft>
              <a:buClr>
                <a:srgbClr val="92278F"/>
              </a:buClr>
              <a:buSzPct val="100000"/>
              <a:buFont typeface="Calibri"/>
              <a:buChar char="◦"/>
              <a:tabLst/>
              <a:defRPr sz="1400">
                <a:solidFill>
                  <a:srgbClr val="404040"/>
                </a:solidFill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Requires no zero padding</a:t>
            </a:r>
          </a:p>
          <a:p>
            <a:pPr marL="91439" marR="0" lvl="0" indent="-91439" algn="l" defTabSz="914400" rtl="0" eaLnBrk="1" fontAlgn="auto" latinLnBrk="0" hangingPunct="0">
              <a:lnSpc>
                <a:spcPct val="81000"/>
              </a:lnSpc>
              <a:spcBef>
                <a:spcPts val="1200"/>
              </a:spcBef>
              <a:spcAft>
                <a:spcPts val="0"/>
              </a:spcAft>
              <a:buClr>
                <a:srgbClr val="92278F"/>
              </a:buClr>
              <a:buSzPct val="100000"/>
              <a:buFontTx/>
              <a:buChar char="❑"/>
              <a:tabLst/>
              <a:defRPr sz="1400">
                <a:solidFill>
                  <a:srgbClr val="D665D3"/>
                </a:solidFill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D665D3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Same</a:t>
            </a: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mode:  Output size </a:t>
            </a:r>
          </a:p>
          <a:p>
            <a:pPr marL="384047" marR="0" lvl="1" indent="-182879" algn="l" defTabSz="914400" rtl="0" eaLnBrk="1" fontAlgn="auto" latinLnBrk="0" hangingPunct="0">
              <a:lnSpc>
                <a:spcPct val="81000"/>
              </a:lnSpc>
              <a:spcBef>
                <a:spcPts val="400"/>
              </a:spcBef>
              <a:spcAft>
                <a:spcPts val="0"/>
              </a:spcAft>
              <a:buClr>
                <a:srgbClr val="92278F"/>
              </a:buClr>
              <a:buSzPct val="100000"/>
              <a:buFont typeface="Calibri"/>
              <a:buChar char="◦"/>
              <a:tabLst/>
              <a:defRPr sz="1400">
                <a:solidFill>
                  <a:srgbClr val="404040"/>
                </a:solidFill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Usually use zero padding for neural networks</a:t>
            </a:r>
          </a:p>
          <a:p>
            <a:pPr marL="91439" marR="0" lvl="0" indent="-91439" algn="l" defTabSz="914400" rtl="0" eaLnBrk="1" fontAlgn="auto" latinLnBrk="0" hangingPunct="0">
              <a:lnSpc>
                <a:spcPct val="81000"/>
              </a:lnSpc>
              <a:spcBef>
                <a:spcPts val="1200"/>
              </a:spcBef>
              <a:spcAft>
                <a:spcPts val="0"/>
              </a:spcAft>
              <a:buClr>
                <a:srgbClr val="92278F"/>
              </a:buClr>
              <a:buSzPct val="100000"/>
              <a:buFontTx/>
              <a:buChar char="❑"/>
              <a:tabLst/>
              <a:defRPr sz="1400">
                <a:solidFill>
                  <a:srgbClr val="D665D3"/>
                </a:solidFill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D665D3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Full</a:t>
            </a: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mode: Output size </a:t>
            </a:r>
          </a:p>
          <a:p>
            <a:pPr marL="384047" marR="0" lvl="1" indent="-182879" algn="l" defTabSz="914400" rtl="0" eaLnBrk="1" fontAlgn="auto" latinLnBrk="0" hangingPunct="0">
              <a:lnSpc>
                <a:spcPct val="81000"/>
              </a:lnSpc>
              <a:spcBef>
                <a:spcPts val="400"/>
              </a:spcBef>
              <a:spcAft>
                <a:spcPts val="0"/>
              </a:spcAft>
              <a:buClr>
                <a:srgbClr val="92278F"/>
              </a:buClr>
              <a:buSzPct val="100000"/>
              <a:buFont typeface="Calibri"/>
              <a:buChar char="◦"/>
              <a:tabLst/>
              <a:defRPr sz="1400">
                <a:solidFill>
                  <a:srgbClr val="404040"/>
                </a:solidFill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Not used often in neural networks</a:t>
            </a:r>
          </a:p>
        </p:txBody>
      </p:sp>
      <p:pic>
        <p:nvPicPr>
          <p:cNvPr id="93" name="Screenshot 2019-06-05 at 2.35.35 PM.png" descr="Screenshot 2019-06-05 at 2.35.3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0646" y="1695208"/>
            <a:ext cx="4649743" cy="873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94" name="Screenshot 2019-06-05 at 2.37.15 PM.png" descr="Screenshot 2019-06-05 at 2.37.1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24309" y="2919322"/>
            <a:ext cx="3528036" cy="265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Screenshot 2019-06-05 at 2.38.26 PM.png" descr="Screenshot 2019-06-05 at 2.38.26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40079" y="3447474"/>
            <a:ext cx="580724" cy="265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Screenshot 2019-06-05 at 2.39.43 PM.png" descr="Screenshot 2019-06-05 at 2.39.43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638534" y="3975626"/>
            <a:ext cx="2099586" cy="2535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7902" y="4772454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9" name="Boundary Conditions Illustrated"/>
          <p:cNvSpPr txBox="1"/>
          <p:nvPr/>
        </p:nvSpPr>
        <p:spPr>
          <a:xfrm>
            <a:off x="547687" y="1008062"/>
            <a:ext cx="8139113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604A7B"/>
                </a:solidFill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604A7B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Boundary Conditions Illustrated</a:t>
            </a:r>
          </a:p>
        </p:txBody>
      </p:sp>
      <p:sp>
        <p:nvSpPr>
          <p:cNvPr id="100" name="Content Placeholder 2"/>
          <p:cNvSpPr txBox="1"/>
          <p:nvPr/>
        </p:nvSpPr>
        <p:spPr>
          <a:xfrm>
            <a:off x="584825" y="1508783"/>
            <a:ext cx="8064837" cy="3138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marL="91439" marR="0" lvl="0" indent="-91439" algn="l" defTabSz="914400" rtl="0" eaLnBrk="1" fontAlgn="auto" latinLnBrk="0" hangingPunc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2278F"/>
              </a:buClr>
              <a:buSzPct val="100000"/>
              <a:buFontTx/>
              <a:buChar char="❑"/>
              <a:tabLst/>
              <a:defRPr sz="1400">
                <a:solidFill>
                  <a:srgbClr val="604A7B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604A7B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As we discussed above, here are three ways to handle boundary conditions</a:t>
            </a:r>
          </a:p>
          <a:p>
            <a:pPr marL="91439" marR="0" lvl="0" indent="-91439" algn="l" defTabSz="914400" rtl="0" eaLnBrk="1" fontAlgn="auto" latinLnBrk="0" hangingPunc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2278F"/>
              </a:buClr>
              <a:buSzPct val="100000"/>
              <a:buFontTx/>
              <a:buChar char="❑"/>
              <a:tabLst/>
              <a:defRPr sz="1400">
                <a:solidFill>
                  <a:srgbClr val="604A7B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604A7B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See excellent </a:t>
            </a:r>
            <a:r>
              <a:rPr kumimoji="0" sz="1400" b="0" i="0" u="sng" strike="noStrike" kern="0" cap="none" spc="0" normalizeH="0" baseline="0" noProof="0">
                <a:ln>
                  <a:noFill/>
                </a:ln>
                <a:solidFill>
                  <a:srgbClr val="604A7B"/>
                </a:solidFill>
                <a:effectLst/>
                <a:uLnTx/>
                <a:uFill>
                  <a:solidFill>
                    <a:srgbClr val="0066FF"/>
                  </a:solidFill>
                </a:uFill>
                <a:latin typeface="Calibri"/>
                <a:cs typeface="Calibri"/>
                <a:sym typeface="Calibri"/>
                <a:hlinkClick r:id="rId2"/>
              </a:rPr>
              <a:t>github</a:t>
            </a: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604A7B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with animated gifs</a:t>
            </a:r>
          </a:p>
          <a:p>
            <a:pPr marL="91439" marR="0" lvl="0" indent="-91439" algn="l" defTabSz="914400" rtl="0" eaLnBrk="1" fontAlgn="auto" latinLnBrk="0" hangingPunc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2278F"/>
              </a:buClr>
              <a:buSzPct val="100000"/>
              <a:buFontTx/>
              <a:buChar char="❑"/>
              <a:tabLst/>
              <a:defRPr sz="1400">
                <a:solidFill>
                  <a:srgbClr val="604A7B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604A7B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101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7392" y="2068114"/>
            <a:ext cx="2022855" cy="1951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06630" y="2097284"/>
            <a:ext cx="1621521" cy="18927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Picture 10" descr="Picture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88550" y="2071446"/>
            <a:ext cx="1735226" cy="2012855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extBox 5"/>
          <p:cNvSpPr txBox="1"/>
          <p:nvPr/>
        </p:nvSpPr>
        <p:spPr>
          <a:xfrm>
            <a:off x="635747" y="3725129"/>
            <a:ext cx="1735226" cy="119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rgbClr val="BA69B8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BA69B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Valid mode </a:t>
            </a:r>
            <a:b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BA69B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</a:b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(no zero padding)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+mn-lt"/>
                <a:ea typeface="+mn-ea"/>
                <a:cs typeface="+mn-cs"/>
                <a:sym typeface="Calibri"/>
              </a:defRPr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+mn-lt"/>
                <a:ea typeface="+mn-ea"/>
                <a:cs typeface="+mn-cs"/>
                <a:sym typeface="Calibri"/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Output shape: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n-lt"/>
                <a:ea typeface="+mn-ea"/>
                <a:cs typeface="+mn-cs"/>
                <a:sym typeface="Calibri"/>
              </a:defRPr>
            </a:pPr>
            <a:r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105" name="Screenshot 2019-06-05 at 2.47.14 PM.png" descr="Screenshot 2019-06-05 at 2.47.14 P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75589" y="4627811"/>
            <a:ext cx="2303448" cy="302226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TextBox 8"/>
          <p:cNvSpPr txBox="1"/>
          <p:nvPr/>
        </p:nvSpPr>
        <p:spPr>
          <a:xfrm>
            <a:off x="3344470" y="3762398"/>
            <a:ext cx="1497111" cy="117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rgbClr val="604A7B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BA69B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Same mode </a:t>
            </a:r>
            <a:b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604A7B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</a:b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(half zero padding)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+mn-lt"/>
                <a:ea typeface="+mn-ea"/>
                <a:cs typeface="+mn-cs"/>
                <a:sym typeface="Calibri"/>
              </a:defRPr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+mn-lt"/>
                <a:ea typeface="+mn-ea"/>
                <a:cs typeface="+mn-cs"/>
                <a:sym typeface="Calibri"/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Output shape:</a:t>
            </a:r>
          </a:p>
        </p:txBody>
      </p:sp>
      <p:pic>
        <p:nvPicPr>
          <p:cNvPr id="107" name="Screenshot 2019-06-05 at 2.49.22 PM.png" descr="Screenshot 2019-06-05 at 2.49.22 PM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268618" y="4627811"/>
            <a:ext cx="824252" cy="302226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TextBox 11"/>
          <p:cNvSpPr txBox="1"/>
          <p:nvPr/>
        </p:nvSpPr>
        <p:spPr>
          <a:xfrm>
            <a:off x="5668669" y="3737829"/>
            <a:ext cx="1452747" cy="117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rgbClr val="BA69B8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BA69B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Full mode </a:t>
            </a:r>
            <a:b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BA69B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</a:b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(full zero padding)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+mn-lt"/>
                <a:ea typeface="+mn-ea"/>
                <a:cs typeface="+mn-cs"/>
                <a:sym typeface="Calibri"/>
              </a:defRPr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+mn-lt"/>
                <a:ea typeface="+mn-ea"/>
                <a:cs typeface="+mn-cs"/>
                <a:sym typeface="Calibri"/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Output shape:</a:t>
            </a:r>
          </a:p>
        </p:txBody>
      </p:sp>
      <p:pic>
        <p:nvPicPr>
          <p:cNvPr id="109" name="Screenshot 2019-06-05 at 2.50.24 PM.png" descr="Screenshot 2019-06-05 at 2.50.24 PM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225607" y="4627811"/>
            <a:ext cx="2065207" cy="3022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7902" y="4772454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2" name="2D Convolution Example with Valid Mode"/>
          <p:cNvSpPr txBox="1"/>
          <p:nvPr/>
        </p:nvSpPr>
        <p:spPr>
          <a:xfrm>
            <a:off x="547687" y="1008062"/>
            <a:ext cx="8139113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604A7B"/>
                </a:solidFill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604A7B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2D Convolution Example with Valid Mode</a:t>
            </a:r>
          </a:p>
        </p:txBody>
      </p:sp>
      <p:pic>
        <p:nvPicPr>
          <p:cNvPr id="113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3708" y="1296502"/>
            <a:ext cx="5576046" cy="35591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Screenshot 2019-06-05 at 2.56.02 PM.png" descr="Screenshot 2019-06-05 at 2.56.0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36059" y="2045400"/>
            <a:ext cx="2002923" cy="13944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Our demo illustrates 2D convolution in Python.…"/>
          <p:cNvSpPr txBox="1">
            <a:spLocks noGrp="1"/>
          </p:cNvSpPr>
          <p:nvPr>
            <p:ph type="body" sz="half" idx="4294967295"/>
          </p:nvPr>
        </p:nvSpPr>
        <p:spPr>
          <a:xfrm>
            <a:off x="554037" y="1754634"/>
            <a:ext cx="4642411" cy="23779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91439" indent="-91439" defTabSz="914400">
              <a:lnSpc>
                <a:spcPct val="90000"/>
              </a:lnSpc>
              <a:spcBef>
                <a:spcPts val="1200"/>
              </a:spcBef>
              <a:buClr>
                <a:srgbClr val="92278F"/>
              </a:buClr>
              <a:buSzPct val="100000"/>
              <a:buChar char="❑"/>
              <a:defRPr sz="1400">
                <a:solidFill>
                  <a:srgbClr val="404040"/>
                </a:solidFill>
              </a:defRPr>
            </a:pPr>
            <a:r>
              <a:t> Our demo illustrates 2D convolution in Python.</a:t>
            </a:r>
          </a:p>
          <a:p>
            <a:pPr marL="91439" indent="-91439" defTabSz="914400">
              <a:lnSpc>
                <a:spcPct val="90000"/>
              </a:lnSpc>
              <a:spcBef>
                <a:spcPts val="1200"/>
              </a:spcBef>
              <a:buClr>
                <a:srgbClr val="92278F"/>
              </a:buClr>
              <a:buSzPct val="100000"/>
              <a:buChar char="❑"/>
              <a:defRPr sz="1400">
                <a:solidFill>
                  <a:srgbClr val="404040"/>
                </a:solidFill>
              </a:defRPr>
            </a:pPr>
            <a:r>
              <a:t> We use the following packages:</a:t>
            </a:r>
          </a:p>
          <a:p>
            <a:pPr marL="292608" lvl="1" indent="-91440" defTabSz="914400">
              <a:buClr>
                <a:srgbClr val="92278F"/>
              </a:buClr>
              <a:buChar char="❑"/>
              <a:defRPr sz="1000">
                <a:solidFill>
                  <a:srgbClr val="404040"/>
                </a:solidFill>
              </a:defRPr>
            </a:pPr>
            <a:r>
              <a:t> skimage:  For image processing</a:t>
            </a:r>
          </a:p>
          <a:p>
            <a:pPr marL="292608" lvl="1" indent="-91440" defTabSz="914400">
              <a:buClr>
                <a:srgbClr val="92278F"/>
              </a:buClr>
              <a:buChar char="❑"/>
              <a:defRPr sz="1000">
                <a:solidFill>
                  <a:srgbClr val="404040"/>
                </a:solidFill>
              </a:defRPr>
            </a:pPr>
            <a:r>
              <a:t> scipy signal:  For signal processing</a:t>
            </a:r>
          </a:p>
          <a:p>
            <a:pPr marL="91439" indent="-91439" defTabSz="914400">
              <a:lnSpc>
                <a:spcPct val="90000"/>
              </a:lnSpc>
              <a:spcBef>
                <a:spcPts val="1200"/>
              </a:spcBef>
              <a:buClr>
                <a:srgbClr val="92278F"/>
              </a:buClr>
              <a:buSzPct val="100000"/>
              <a:buChar char="❑"/>
              <a:defRPr sz="1400">
                <a:solidFill>
                  <a:srgbClr val="404040"/>
                </a:solidFill>
              </a:defRPr>
            </a:pPr>
            <a:r>
              <a:t> We use the “cameraman” image, which is a built-in image (</a:t>
            </a:r>
            <a:r>
              <a:rPr>
                <a:solidFill>
                  <a:srgbClr val="BA69B8"/>
                </a:solidFill>
              </a:rPr>
              <a:t>skimage.data).</a:t>
            </a:r>
          </a:p>
          <a:p>
            <a:pPr marL="91439" indent="-91439" defTabSz="914400">
              <a:lnSpc>
                <a:spcPct val="90000"/>
              </a:lnSpc>
              <a:spcBef>
                <a:spcPts val="1200"/>
              </a:spcBef>
              <a:buClr>
                <a:srgbClr val="92278F"/>
              </a:buClr>
              <a:buSzPct val="100000"/>
              <a:buChar char="❑"/>
              <a:defRPr sz="1400">
                <a:solidFill>
                  <a:srgbClr val="404040"/>
                </a:solidFill>
              </a:defRPr>
            </a:pPr>
            <a:r>
              <a:rPr>
                <a:solidFill>
                  <a:srgbClr val="BA69B8"/>
                </a:solidFill>
              </a:rPr>
              <a:t> </a:t>
            </a:r>
            <a:r>
              <a:t>We perform two convolutions:</a:t>
            </a:r>
          </a:p>
          <a:p>
            <a:pPr marL="292608" lvl="1" indent="-91440" defTabSz="914400">
              <a:lnSpc>
                <a:spcPct val="90000"/>
              </a:lnSpc>
              <a:buClr>
                <a:srgbClr val="92278F"/>
              </a:buClr>
              <a:buChar char="❑"/>
              <a:defRPr sz="1000">
                <a:solidFill>
                  <a:srgbClr val="404040"/>
                </a:solidFill>
              </a:defRPr>
            </a:pPr>
            <a:r>
              <a:t> Local averaging / blurring</a:t>
            </a:r>
          </a:p>
          <a:p>
            <a:pPr marL="292608" lvl="1" indent="-91440" defTabSz="914400">
              <a:lnSpc>
                <a:spcPct val="90000"/>
              </a:lnSpc>
              <a:buClr>
                <a:srgbClr val="92278F"/>
              </a:buClr>
              <a:buChar char="❑"/>
              <a:defRPr sz="1000">
                <a:solidFill>
                  <a:srgbClr val="404040"/>
                </a:solidFill>
              </a:defRPr>
            </a:pPr>
            <a:r>
              <a:t> Edge detection</a:t>
            </a:r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7902" y="4772454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8" name="Convolution in Python"/>
          <p:cNvSpPr txBox="1"/>
          <p:nvPr/>
        </p:nvSpPr>
        <p:spPr>
          <a:xfrm>
            <a:off x="547687" y="1008062"/>
            <a:ext cx="8139113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604A7B"/>
                </a:solidFill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604A7B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Convolution in Python</a:t>
            </a:r>
          </a:p>
        </p:txBody>
      </p:sp>
      <p:pic>
        <p:nvPicPr>
          <p:cNvPr id="119" name="Screenshot 2019-06-05 at 3.00.41 PM.png" descr="Screenshot 2019-06-05 at 3.00.4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76007" y="1174839"/>
            <a:ext cx="3122669" cy="35374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7902" y="4772454"/>
            <a:ext cx="188898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3" name="Convolution for Local Averaging"/>
          <p:cNvSpPr txBox="1"/>
          <p:nvPr/>
        </p:nvSpPr>
        <p:spPr>
          <a:xfrm>
            <a:off x="547687" y="1008062"/>
            <a:ext cx="8139113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604A7B"/>
                </a:solidFill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604A7B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Convolution for Local Averaging</a:t>
            </a:r>
          </a:p>
        </p:txBody>
      </p:sp>
      <p:sp>
        <p:nvSpPr>
          <p:cNvPr id="124" name="Content Placeholder 2"/>
          <p:cNvSpPr txBox="1"/>
          <p:nvPr/>
        </p:nvSpPr>
        <p:spPr>
          <a:xfrm>
            <a:off x="609249" y="1445933"/>
            <a:ext cx="8015990" cy="1602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marL="91439" marR="0" lvl="0" indent="-91439" algn="l" defTabSz="91440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92278F"/>
              </a:buClr>
              <a:buSzPct val="100000"/>
              <a:buFontTx/>
              <a:buChar char="❑"/>
              <a:tabLst/>
              <a:defRPr sz="1400">
                <a:solidFill>
                  <a:srgbClr val="404040"/>
                </a:solidFill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First, consider convolving with a </a:t>
            </a: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BA69B8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uniform kernel </a:t>
            </a:r>
          </a:p>
          <a:p>
            <a:pPr marL="91439" marR="0" lvl="0" indent="-91439" algn="l" defTabSz="91440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92278F"/>
              </a:buClr>
              <a:buSzPct val="100000"/>
              <a:buFontTx/>
              <a:buChar char="❑"/>
              <a:tabLst/>
              <a:defRPr sz="1400"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BA69B8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Each output is a </a:t>
            </a: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BA69B8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local average </a:t>
            </a: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of the input</a:t>
            </a:r>
          </a:p>
          <a:p>
            <a:pPr marL="91439" marR="0" lvl="0" indent="-91439" algn="l" defTabSz="91440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92278F"/>
              </a:buClr>
              <a:buSzPct val="100000"/>
              <a:buFontTx/>
              <a:buChar char="❑"/>
              <a:tabLst/>
              <a:defRPr sz="1400"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Visually, this </a:t>
            </a: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BA69B8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blurs</a:t>
            </a: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the image</a:t>
            </a:r>
          </a:p>
          <a:p>
            <a:pPr marL="91439" marR="0" lvl="0" indent="-91439" algn="l" defTabSz="914400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92278F"/>
              </a:buClr>
              <a:buSzPct val="100000"/>
              <a:buFontTx/>
              <a:buChar char="❑"/>
              <a:tabLst/>
              <a:defRPr sz="1400"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Amount of blurring increases with kernel size </a:t>
            </a:r>
          </a:p>
        </p:txBody>
      </p:sp>
      <p:pic>
        <p:nvPicPr>
          <p:cNvPr id="125" name="Screenshot 2019-06-05 at 3.09.44 PM.png" descr="Screenshot 2019-06-05 at 3.09.4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71797" y="1004336"/>
            <a:ext cx="2712885" cy="13383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7655" y="3181458"/>
            <a:ext cx="4849232" cy="1599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Screenshot 2019-06-05 at 3.11.09 PM.png" descr="Screenshot 2019-06-05 at 3.11.09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14955" y="2359969"/>
            <a:ext cx="3532164" cy="7653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13144" y="4772454"/>
            <a:ext cx="273657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1" name="Illustration of Boundary Conditions"/>
          <p:cNvSpPr txBox="1"/>
          <p:nvPr/>
        </p:nvSpPr>
        <p:spPr>
          <a:xfrm>
            <a:off x="547687" y="1008062"/>
            <a:ext cx="8139113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604A7B"/>
                </a:solidFill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604A7B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Illustration of Boundary Conditions</a:t>
            </a:r>
          </a:p>
        </p:txBody>
      </p:sp>
      <p:pic>
        <p:nvPicPr>
          <p:cNvPr id="13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369" y="2678364"/>
            <a:ext cx="4865597" cy="1302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7818" y="1509847"/>
            <a:ext cx="4558699" cy="11610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Picture 9" descr="Picture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82056" y="2869842"/>
            <a:ext cx="2900120" cy="866826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Content Placeholder 2"/>
          <p:cNvSpPr txBox="1"/>
          <p:nvPr/>
        </p:nvSpPr>
        <p:spPr>
          <a:xfrm>
            <a:off x="382288" y="4191289"/>
            <a:ext cx="795944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 lnSpcReduction="10000"/>
          </a:bodyPr>
          <a:lstStyle/>
          <a:p>
            <a:pPr marL="89611" marR="0" lvl="0" indent="-89611" algn="l" defTabSz="896111" rtl="0" eaLnBrk="1" fontAlgn="auto" latinLnBrk="0" hangingPunc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2278F"/>
              </a:buClr>
              <a:buSzPct val="100000"/>
              <a:buFontTx/>
              <a:buChar char="❑"/>
              <a:tabLst/>
              <a:defRPr sz="1372">
                <a:solidFill>
                  <a:srgbClr val="404040"/>
                </a:solidFill>
              </a:defRPr>
            </a:pPr>
            <a:r>
              <a:rPr kumimoji="0" sz="1372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Notice the black pixels at the boundaries when we use </a:t>
            </a:r>
            <a:r>
              <a:rPr kumimoji="0" sz="1372" b="0" i="0" u="none" strike="noStrike" kern="0" cap="none" spc="0" normalizeH="0" baseline="0" noProof="0">
                <a:ln>
                  <a:noFill/>
                </a:ln>
                <a:solidFill>
                  <a:srgbClr val="BA69B8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same</a:t>
            </a:r>
            <a:r>
              <a:rPr kumimoji="0" sz="1372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or </a:t>
            </a:r>
            <a:r>
              <a:rPr kumimoji="0" sz="1372" b="0" i="0" u="none" strike="noStrike" kern="0" cap="none" spc="0" normalizeH="0" baseline="0" noProof="0">
                <a:ln>
                  <a:noFill/>
                </a:ln>
                <a:solidFill>
                  <a:srgbClr val="BA69B8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full mode, </a:t>
            </a:r>
            <a:r>
              <a:rPr kumimoji="0" sz="1372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</a:t>
            </a:r>
            <a:r>
              <a:rPr kumimoji="0" sz="1372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hese arise from </a:t>
            </a:r>
            <a:r>
              <a:rPr kumimoji="0" sz="1372" b="0" i="0" u="none" strike="noStrike" kern="0" cap="none" spc="0" normalizeH="0" baseline="0" noProof="0">
                <a:ln>
                  <a:noFill/>
                </a:ln>
                <a:solidFill>
                  <a:srgbClr val="BA69B8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zero padding </a:t>
            </a:r>
          </a:p>
        </p:txBody>
      </p:sp>
      <p:pic>
        <p:nvPicPr>
          <p:cNvPr id="136" name="Picture 10" descr="Picture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942754" y="1635132"/>
            <a:ext cx="3865123" cy="982871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lide Number Placeholder 3"/>
          <p:cNvSpPr txBox="1"/>
          <p:nvPr/>
        </p:nvSpPr>
        <p:spPr>
          <a:xfrm>
            <a:off x="10298551" y="6311410"/>
            <a:ext cx="33586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/>
          <a:p>
            <a:pPr marL="0" marR="0" lvl="0" indent="0" algn="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fld id="{86CB4B4D-7CA3-9044-876B-883B54F8677D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t>36</a:t>
            </a:fld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￼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6/5/19"/>
          <p:cNvSpPr txBox="1"/>
          <p:nvPr/>
        </p:nvSpPr>
        <p:spPr>
          <a:xfrm>
            <a:off x="457200" y="4772454"/>
            <a:ext cx="2133600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6/5/19</a:t>
            </a:r>
          </a:p>
        </p:txBody>
      </p:sp>
      <p:sp>
        <p:nvSpPr>
          <p:cNvPr id="1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4455" y="4772454"/>
            <a:ext cx="262345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2" name="Averaging vs. Gaussian Filtering"/>
          <p:cNvSpPr txBox="1"/>
          <p:nvPr/>
        </p:nvSpPr>
        <p:spPr>
          <a:xfrm>
            <a:off x="547687" y="1008062"/>
            <a:ext cx="8139113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604A7B"/>
                </a:solidFill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604A7B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Averaging vs. Gaussian Filtering</a:t>
            </a:r>
          </a:p>
        </p:txBody>
      </p:sp>
      <p:pic>
        <p:nvPicPr>
          <p:cNvPr id="143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76822" y="2065496"/>
            <a:ext cx="996372" cy="1012508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TextBox 7"/>
          <p:cNvSpPr txBox="1"/>
          <p:nvPr/>
        </p:nvSpPr>
        <p:spPr>
          <a:xfrm>
            <a:off x="6108208" y="1579983"/>
            <a:ext cx="2133601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/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9x9 Gaussian blur kernel</a:t>
            </a:r>
          </a:p>
        </p:txBody>
      </p:sp>
      <p:pic>
        <p:nvPicPr>
          <p:cNvPr id="145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2675" y="2566279"/>
            <a:ext cx="5649579" cy="1899205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Content Placeholder 2"/>
          <p:cNvSpPr txBox="1"/>
          <p:nvPr/>
        </p:nvSpPr>
        <p:spPr>
          <a:xfrm>
            <a:off x="625413" y="1420920"/>
            <a:ext cx="4460357" cy="18992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marL="91439" marR="0" lvl="0" indent="-91439" algn="l" defTabSz="914400" rtl="0" eaLnBrk="1" fontAlgn="auto" latinLnBrk="0" hangingPunc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2278F"/>
              </a:buClr>
              <a:buSzPct val="100000"/>
              <a:buFontTx/>
              <a:buChar char="❑"/>
              <a:tabLst/>
              <a:defRPr sz="1400">
                <a:solidFill>
                  <a:srgbClr val="404040"/>
                </a:solidFill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We illustrated the output using a uniform kernel</a:t>
            </a:r>
          </a:p>
          <a:p>
            <a:pPr marL="91439" marR="0" lvl="0" indent="-91439" algn="l" defTabSz="914400" rtl="0" eaLnBrk="1" fontAlgn="auto" latinLnBrk="0" hangingPunc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2278F"/>
              </a:buClr>
              <a:buSzPct val="100000"/>
              <a:buFontTx/>
              <a:buChar char="❑"/>
              <a:tabLst/>
              <a:defRPr sz="1400">
                <a:solidFill>
                  <a:srgbClr val="404040"/>
                </a:solidFill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Now we try a </a:t>
            </a: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BA69B8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Gaussian kernel.</a:t>
            </a:r>
          </a:p>
          <a:p>
            <a:pPr marL="91439" marR="0" lvl="0" indent="-91439" algn="l" defTabSz="914400" rtl="0" eaLnBrk="1" fontAlgn="auto" latinLnBrk="0" hangingPunc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2278F"/>
              </a:buClr>
              <a:buSzPct val="100000"/>
              <a:buFontTx/>
              <a:buChar char="❑"/>
              <a:tabLst/>
              <a:defRPr sz="1400">
                <a:solidFill>
                  <a:srgbClr val="404040"/>
                </a:solidFill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We can see that both kernels blur the images, but differently.</a:t>
            </a:r>
          </a:p>
        </p:txBody>
      </p:sp>
      <p:sp>
        <p:nvSpPr>
          <p:cNvPr id="147" name="Slide Number Placeholder 3"/>
          <p:cNvSpPr txBox="1"/>
          <p:nvPr/>
        </p:nvSpPr>
        <p:spPr>
          <a:xfrm>
            <a:off x="10001565" y="6301043"/>
            <a:ext cx="33586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/>
          <a:p>
            <a:pPr marL="0" marR="0" lvl="0" indent="0" algn="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fld id="{86CB4B4D-7CA3-9044-876B-883B54F8677D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t>37</a:t>
            </a:fld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￼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6/5/19"/>
          <p:cNvSpPr txBox="1"/>
          <p:nvPr/>
        </p:nvSpPr>
        <p:spPr>
          <a:xfrm>
            <a:off x="457200" y="4813923"/>
            <a:ext cx="2133600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6/5/19</a:t>
            </a:r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13144" y="4813923"/>
            <a:ext cx="273657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2" name="Convolution for Edge Detection"/>
          <p:cNvSpPr txBox="1"/>
          <p:nvPr/>
        </p:nvSpPr>
        <p:spPr>
          <a:xfrm>
            <a:off x="547687" y="1049531"/>
            <a:ext cx="8139113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604A7B"/>
                </a:solidFill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604A7B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Convolution for Edge Detection</a:t>
            </a:r>
          </a:p>
        </p:txBody>
      </p:sp>
      <p:pic>
        <p:nvPicPr>
          <p:cNvPr id="153" name="Screenshot 2019-06-05 at 3.34.47 PM.png" descr="Screenshot 2019-06-05 at 3.34.4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6687" y="1548620"/>
            <a:ext cx="4418297" cy="1146440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Content Placeholder 2"/>
          <p:cNvSpPr txBox="1"/>
          <p:nvPr/>
        </p:nvSpPr>
        <p:spPr>
          <a:xfrm>
            <a:off x="615046" y="1157590"/>
            <a:ext cx="2895617" cy="3313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marL="91439" marR="0" lvl="0" indent="-91439" algn="l" defTabSz="914400" rtl="0" eaLnBrk="1" fontAlgn="auto" latinLnBrk="0" hangingPunc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2278F"/>
              </a:buClr>
              <a:buSzPct val="100000"/>
              <a:buFontTx/>
              <a:buChar char="❑"/>
              <a:tabLst/>
              <a:defRPr sz="1400">
                <a:solidFill>
                  <a:srgbClr val="404040"/>
                </a:solidFill>
              </a:defRPr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91439" marR="0" lvl="0" indent="-91439" algn="l" defTabSz="914400" rtl="0" eaLnBrk="1" fontAlgn="auto" latinLnBrk="0" hangingPunc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2278F"/>
              </a:buClr>
              <a:buSzPct val="100000"/>
              <a:buFontTx/>
              <a:buChar char="❑"/>
              <a:tabLst/>
              <a:defRPr sz="1400">
                <a:solidFill>
                  <a:srgbClr val="404040"/>
                </a:solidFill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rgbClr val="404040"/>
                </a:solidFill>
              </a:defRPr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rgbClr val="404040"/>
                </a:solidFill>
              </a:defRPr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rgbClr val="404040"/>
                </a:solidFill>
              </a:defRPr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91439" marR="0" lvl="0" indent="-91439" algn="l" defTabSz="914400" rtl="0" eaLnBrk="1" fontAlgn="auto" latinLnBrk="0" hangingPunc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2278F"/>
              </a:buClr>
              <a:buSzPct val="100000"/>
              <a:buFontTx/>
              <a:buChar char="❑"/>
              <a:tabLst/>
              <a:defRPr sz="1400">
                <a:solidFill>
                  <a:srgbClr val="404040"/>
                </a:solidFill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Called gradient filters since:</a:t>
            </a:r>
          </a:p>
        </p:txBody>
      </p:sp>
      <p:pic>
        <p:nvPicPr>
          <p:cNvPr id="155" name="Screenshot 2019-06-05 at 3.39.44 PM.png" descr="Screenshot 2019-06-05 at 3.39.4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1962" y="3117172"/>
            <a:ext cx="5761654" cy="9925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13144" y="4772454"/>
            <a:ext cx="273657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9" name="Edge Detection using Sobel Filter"/>
          <p:cNvSpPr txBox="1"/>
          <p:nvPr/>
        </p:nvSpPr>
        <p:spPr>
          <a:xfrm>
            <a:off x="547687" y="1008062"/>
            <a:ext cx="8139113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604A7B"/>
                </a:solidFill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604A7B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Edge Detection using Sobel Filter</a:t>
            </a:r>
          </a:p>
        </p:txBody>
      </p:sp>
      <p:pic>
        <p:nvPicPr>
          <p:cNvPr id="16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4081" y="1457892"/>
            <a:ext cx="4643348" cy="15431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Picture 15" descr="Picture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6568" y="3186267"/>
            <a:ext cx="6070864" cy="11448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05BD05-72C9-4B9E-BBE8-C7D94A463B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824F02-5D21-45EC-B842-416C20A857E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EABEE942-E86E-47B7-A755-522591817666}" type="datetime1">
              <a:rPr lang="en-US" altLang="en-US" smtClean="0"/>
              <a:pPr>
                <a:defRPr/>
              </a:pPr>
              <a:t>6/6/2019</a:t>
            </a:fld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EF1B0-E5CD-4B6C-B01D-7D9652CEAC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51BA0D02-FCDC-414C-AFB6-6BF37A4D7D6B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A20C8120-5071-4AC9-AFDA-A0DF514B99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1930" y="1566277"/>
            <a:ext cx="7800139" cy="3547812"/>
          </a:xfrm>
        </p:spPr>
        <p:txBody>
          <a:bodyPr/>
          <a:lstStyle/>
          <a:p>
            <a:pPr indent="-285750" fontAlgn="auto">
              <a:lnSpc>
                <a:spcPct val="150000"/>
              </a:lnSpc>
              <a:spcAft>
                <a:spcPts val="0"/>
              </a:spcAft>
              <a:buClr>
                <a:schemeClr val="accent4">
                  <a:lumMod val="75000"/>
                </a:schemeClr>
              </a:buClr>
              <a:buSzPct val="100000"/>
              <a:buFont typeface="Wingdings" panose="05000000000000000000" pitchFamily="2" charset="2"/>
              <a:buChar char="q"/>
              <a:defRPr/>
            </a:pPr>
            <a:r>
              <a:rPr lang="en-US" sz="1400" b="0" dirty="0">
                <a:solidFill>
                  <a:schemeClr val="tx1"/>
                </a:solidFill>
                <a:ea typeface="ＭＳ Ｐゴシック" charset="0"/>
                <a:cs typeface="Arial"/>
              </a:rPr>
              <a:t>Motivation</a:t>
            </a:r>
          </a:p>
          <a:p>
            <a:pPr indent="-285750" fontAlgn="auto">
              <a:lnSpc>
                <a:spcPct val="150000"/>
              </a:lnSpc>
              <a:spcAft>
                <a:spcPts val="0"/>
              </a:spcAft>
              <a:buClr>
                <a:schemeClr val="accent4">
                  <a:lumMod val="75000"/>
                </a:schemeClr>
              </a:buClr>
              <a:buSzPct val="100000"/>
              <a:buFont typeface="Wingdings" panose="05000000000000000000" pitchFamily="2" charset="2"/>
              <a:buChar char="q"/>
              <a:defRPr/>
            </a:pPr>
            <a:r>
              <a:rPr lang="en-US" sz="1400" b="0" dirty="0">
                <a:ea typeface="ＭＳ Ｐゴシック" charset="0"/>
                <a:cs typeface="Arial"/>
              </a:rPr>
              <a:t>1-D Convolution</a:t>
            </a:r>
          </a:p>
          <a:p>
            <a:pPr indent="-285750" fontAlgn="auto">
              <a:lnSpc>
                <a:spcPct val="150000"/>
              </a:lnSpc>
              <a:spcAft>
                <a:spcPts val="0"/>
              </a:spcAft>
              <a:buClr>
                <a:schemeClr val="accent4">
                  <a:lumMod val="75000"/>
                </a:schemeClr>
              </a:buClr>
              <a:buSzPct val="100000"/>
              <a:buFont typeface="Wingdings" panose="05000000000000000000" pitchFamily="2" charset="2"/>
              <a:buChar char="q"/>
              <a:defRPr/>
            </a:pPr>
            <a:r>
              <a:rPr lang="en-US" sz="1400" b="0" dirty="0">
                <a:solidFill>
                  <a:schemeClr val="tx1"/>
                </a:solidFill>
                <a:ea typeface="ＭＳ Ｐゴシック" charset="0"/>
                <a:cs typeface="Arial"/>
              </a:rPr>
              <a:t>Up/Down Sampling</a:t>
            </a:r>
          </a:p>
          <a:p>
            <a:pPr indent="-285750" fontAlgn="auto">
              <a:lnSpc>
                <a:spcPct val="150000"/>
              </a:lnSpc>
              <a:spcAft>
                <a:spcPts val="0"/>
              </a:spcAft>
              <a:buClr>
                <a:schemeClr val="accent4">
                  <a:lumMod val="75000"/>
                </a:schemeClr>
              </a:buClr>
              <a:buSzPct val="100000"/>
              <a:buFont typeface="Wingdings" panose="05000000000000000000" pitchFamily="2" charset="2"/>
              <a:buChar char="q"/>
              <a:defRPr/>
            </a:pPr>
            <a:r>
              <a:rPr lang="en-US" sz="1400" b="0" dirty="0">
                <a:ea typeface="ＭＳ Ｐゴシック" charset="0"/>
                <a:cs typeface="Arial"/>
              </a:rPr>
              <a:t>Images in Computers</a:t>
            </a:r>
          </a:p>
          <a:p>
            <a:pPr indent="-285750" fontAlgn="auto">
              <a:lnSpc>
                <a:spcPct val="150000"/>
              </a:lnSpc>
              <a:spcAft>
                <a:spcPts val="0"/>
              </a:spcAft>
              <a:buClr>
                <a:schemeClr val="accent4">
                  <a:lumMod val="75000"/>
                </a:schemeClr>
              </a:buClr>
              <a:buSzPct val="100000"/>
              <a:buFont typeface="Wingdings" panose="05000000000000000000" pitchFamily="2" charset="2"/>
              <a:buChar char="q"/>
              <a:defRPr/>
            </a:pPr>
            <a:r>
              <a:rPr lang="en-US" sz="1400" b="0" dirty="0">
                <a:solidFill>
                  <a:schemeClr val="tx1"/>
                </a:solidFill>
                <a:ea typeface="ＭＳ Ｐゴシック" charset="0"/>
                <a:cs typeface="Arial"/>
              </a:rPr>
              <a:t>2-D Convolution</a:t>
            </a:r>
          </a:p>
          <a:p>
            <a:pPr indent="-285750" fontAlgn="auto">
              <a:lnSpc>
                <a:spcPct val="150000"/>
              </a:lnSpc>
              <a:spcAft>
                <a:spcPts val="0"/>
              </a:spcAft>
              <a:buClr>
                <a:schemeClr val="accent4">
                  <a:lumMod val="75000"/>
                </a:schemeClr>
              </a:buClr>
              <a:buSzPct val="100000"/>
              <a:buFont typeface="Wingdings" panose="05000000000000000000" pitchFamily="2" charset="2"/>
              <a:buChar char="q"/>
              <a:defRPr/>
            </a:pPr>
            <a:r>
              <a:rPr lang="en-US" sz="1400" b="0" dirty="0">
                <a:ea typeface="ＭＳ Ｐゴシック" charset="0"/>
                <a:cs typeface="Arial"/>
              </a:rPr>
              <a:t>Pooling</a:t>
            </a:r>
          </a:p>
          <a:p>
            <a:pPr indent="-285750" fontAlgn="auto">
              <a:lnSpc>
                <a:spcPct val="150000"/>
              </a:lnSpc>
              <a:spcAft>
                <a:spcPts val="0"/>
              </a:spcAft>
              <a:buClr>
                <a:schemeClr val="accent4">
                  <a:lumMod val="75000"/>
                </a:schemeClr>
              </a:buClr>
              <a:buSzPct val="100000"/>
              <a:buFont typeface="Wingdings" panose="05000000000000000000" pitchFamily="2" charset="2"/>
              <a:buChar char="q"/>
              <a:defRPr/>
            </a:pPr>
            <a:r>
              <a:rPr lang="en-US" sz="1400" b="0" dirty="0">
                <a:solidFill>
                  <a:schemeClr val="tx1"/>
                </a:solidFill>
                <a:ea typeface="ＭＳ Ｐゴシック" charset="0"/>
                <a:cs typeface="Arial"/>
              </a:rPr>
              <a:t>Deep Network Architecture</a:t>
            </a:r>
          </a:p>
          <a:p>
            <a:pPr indent="-285750" fontAlgn="auto">
              <a:lnSpc>
                <a:spcPct val="150000"/>
              </a:lnSpc>
              <a:spcAft>
                <a:spcPts val="0"/>
              </a:spcAft>
              <a:buClr>
                <a:schemeClr val="accent4">
                  <a:lumMod val="75000"/>
                </a:schemeClr>
              </a:buClr>
              <a:buSzPct val="100000"/>
              <a:buFont typeface="Wingdings" panose="05000000000000000000" pitchFamily="2" charset="2"/>
              <a:buChar char="q"/>
              <a:defRPr/>
            </a:pPr>
            <a:endParaRPr lang="en-US" dirty="0">
              <a:solidFill>
                <a:schemeClr val="tx1"/>
              </a:solidFill>
              <a:ea typeface="ＭＳ Ｐゴシック" charset="0"/>
              <a:cs typeface="Arial"/>
            </a:endParaRPr>
          </a:p>
          <a:p>
            <a:pPr marL="1314450" lvl="3" indent="0" fontAlgn="auto">
              <a:lnSpc>
                <a:spcPct val="150000"/>
              </a:lnSpc>
              <a:spcAft>
                <a:spcPts val="0"/>
              </a:spcAft>
              <a:buClr>
                <a:schemeClr val="accent4">
                  <a:lumMod val="75000"/>
                </a:schemeClr>
              </a:buClr>
              <a:buSzPct val="100000"/>
              <a:buNone/>
              <a:defRPr/>
            </a:pPr>
            <a:endParaRPr lang="en-US" b="0" dirty="0">
              <a:solidFill>
                <a:schemeClr val="tx1"/>
              </a:solidFill>
              <a:ea typeface="ＭＳ Ｐゴシック" charset="0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D6157E-39C3-4990-877F-0435C70AEFB8}"/>
              </a:ext>
            </a:extLst>
          </p:cNvPr>
          <p:cNvSpPr txBox="1"/>
          <p:nvPr/>
        </p:nvSpPr>
        <p:spPr>
          <a:xfrm flipH="1">
            <a:off x="457200" y="1093978"/>
            <a:ext cx="50951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  <a:latin typeface="+mn-lt"/>
                <a:ea typeface="ＭＳ Ｐゴシック" charset="0"/>
                <a:cs typeface="Arial" panose="020B0604020202020204" pitchFamily="34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6045581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13144" y="4772454"/>
            <a:ext cx="273657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4" name="Classic CNN Structure"/>
          <p:cNvSpPr txBox="1"/>
          <p:nvPr/>
        </p:nvSpPr>
        <p:spPr>
          <a:xfrm>
            <a:off x="547687" y="1008062"/>
            <a:ext cx="8139113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604A7B"/>
                </a:solidFill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604A7B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Classic CNN Structure</a:t>
            </a:r>
          </a:p>
        </p:txBody>
      </p:sp>
      <p:sp>
        <p:nvSpPr>
          <p:cNvPr id="165" name="Starts with convolutional layers.…"/>
          <p:cNvSpPr txBox="1">
            <a:spLocks noGrp="1"/>
          </p:cNvSpPr>
          <p:nvPr>
            <p:ph type="body" sz="half" idx="4294967295"/>
          </p:nvPr>
        </p:nvSpPr>
        <p:spPr>
          <a:xfrm>
            <a:off x="5161348" y="1398164"/>
            <a:ext cx="3714915" cy="3359419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91439" indent="-91439" defTabSz="914400">
              <a:lnSpc>
                <a:spcPct val="90000"/>
              </a:lnSpc>
              <a:spcBef>
                <a:spcPts val="1200"/>
              </a:spcBef>
              <a:buClr>
                <a:srgbClr val="92278F"/>
              </a:buClr>
              <a:buSzPct val="100000"/>
              <a:buChar char="❑"/>
              <a:defRPr sz="1400">
                <a:solidFill>
                  <a:srgbClr val="404040"/>
                </a:solidFill>
              </a:defRPr>
            </a:pPr>
            <a:r>
              <a:t> Starts with </a:t>
            </a:r>
            <a:r>
              <a:rPr>
                <a:solidFill>
                  <a:srgbClr val="BA69B8"/>
                </a:solidFill>
              </a:rPr>
              <a:t>convolutional layers</a:t>
            </a:r>
            <a:r>
              <a:t>.</a:t>
            </a:r>
          </a:p>
          <a:p>
            <a:pPr marL="91439" indent="-91439" defTabSz="914400">
              <a:lnSpc>
                <a:spcPct val="90000"/>
              </a:lnSpc>
              <a:spcBef>
                <a:spcPts val="1200"/>
              </a:spcBef>
              <a:buClr>
                <a:srgbClr val="92278F"/>
              </a:buClr>
              <a:buSzPct val="100000"/>
              <a:buChar char="❑"/>
              <a:defRPr sz="1400">
                <a:solidFill>
                  <a:srgbClr val="404040"/>
                </a:solidFill>
              </a:defRPr>
            </a:pPr>
            <a:r>
              <a:t>Each layer does:</a:t>
            </a:r>
          </a:p>
          <a:p>
            <a:pPr marL="292608" lvl="1" indent="-91440" defTabSz="914400">
              <a:lnSpc>
                <a:spcPct val="90000"/>
              </a:lnSpc>
              <a:buClr>
                <a:srgbClr val="92278F"/>
              </a:buClr>
              <a:buChar char="❑"/>
              <a:defRPr sz="1000">
                <a:solidFill>
                  <a:srgbClr val="404040"/>
                </a:solidFill>
              </a:defRPr>
            </a:pPr>
            <a:r>
              <a:t> 2D convolution with several kernels</a:t>
            </a:r>
          </a:p>
          <a:p>
            <a:pPr marL="292608" lvl="1" indent="-91440" defTabSz="914400">
              <a:lnSpc>
                <a:spcPct val="90000"/>
              </a:lnSpc>
              <a:buClr>
                <a:srgbClr val="92278F"/>
              </a:buClr>
              <a:buChar char="❑"/>
              <a:defRPr sz="1000">
                <a:solidFill>
                  <a:srgbClr val="404040"/>
                </a:solidFill>
              </a:defRPr>
            </a:pPr>
            <a:r>
              <a:t> Activation (e.g., ReLU)</a:t>
            </a:r>
          </a:p>
          <a:p>
            <a:pPr marL="292608" lvl="1" indent="-91440" defTabSz="914400">
              <a:lnSpc>
                <a:spcPct val="90000"/>
              </a:lnSpc>
              <a:buClr>
                <a:srgbClr val="92278F"/>
              </a:buClr>
              <a:buChar char="❑"/>
              <a:defRPr sz="1000">
                <a:solidFill>
                  <a:srgbClr val="404040"/>
                </a:solidFill>
              </a:defRPr>
            </a:pPr>
            <a:r>
              <a:t> Sub-sampling or pooling</a:t>
            </a:r>
          </a:p>
          <a:p>
            <a:pPr marL="91439" indent="-91439" defTabSz="914400">
              <a:lnSpc>
                <a:spcPct val="90000"/>
              </a:lnSpc>
              <a:spcBef>
                <a:spcPts val="1200"/>
              </a:spcBef>
              <a:buClr>
                <a:srgbClr val="92278F"/>
              </a:buClr>
              <a:buSzPct val="100000"/>
              <a:buChar char="❑"/>
              <a:defRPr sz="1400">
                <a:solidFill>
                  <a:srgbClr val="404040"/>
                </a:solidFill>
              </a:defRPr>
            </a:pPr>
            <a:r>
              <a:t> Finish with </a:t>
            </a:r>
            <a:r>
              <a:rPr>
                <a:solidFill>
                  <a:srgbClr val="BA69B8"/>
                </a:solidFill>
              </a:rPr>
              <a:t>fully connected</a:t>
            </a:r>
            <a:r>
              <a:t> (or dense) layers.</a:t>
            </a:r>
          </a:p>
          <a:p>
            <a:pPr marL="91439" indent="-91439" defTabSz="914400">
              <a:lnSpc>
                <a:spcPct val="90000"/>
              </a:lnSpc>
              <a:spcBef>
                <a:spcPts val="1200"/>
              </a:spcBef>
              <a:buClr>
                <a:srgbClr val="92278F"/>
              </a:buClr>
              <a:buSzPct val="100000"/>
              <a:buChar char="❑"/>
              <a:defRPr sz="1400">
                <a:solidFill>
                  <a:srgbClr val="404040"/>
                </a:solidFill>
              </a:defRPr>
            </a:pPr>
            <a:r>
              <a:t>Each layer does:</a:t>
            </a:r>
          </a:p>
          <a:p>
            <a:pPr marL="292608" lvl="1" indent="-91440" defTabSz="914400">
              <a:lnSpc>
                <a:spcPct val="90000"/>
              </a:lnSpc>
              <a:spcBef>
                <a:spcPts val="1200"/>
              </a:spcBef>
              <a:buClr>
                <a:srgbClr val="92278F"/>
              </a:buClr>
              <a:buChar char="❑"/>
              <a:defRPr sz="1000">
                <a:solidFill>
                  <a:srgbClr val="404040"/>
                </a:solidFill>
              </a:defRPr>
            </a:pPr>
            <a:r>
              <a:t>Matrix multiplication</a:t>
            </a:r>
          </a:p>
          <a:p>
            <a:pPr marL="292608" lvl="1" indent="-91440" defTabSz="914400">
              <a:lnSpc>
                <a:spcPct val="90000"/>
              </a:lnSpc>
              <a:buClr>
                <a:srgbClr val="92278F"/>
              </a:buClr>
              <a:buChar char="❑"/>
              <a:defRPr sz="1000">
                <a:solidFill>
                  <a:srgbClr val="404040"/>
                </a:solidFill>
              </a:defRPr>
            </a:pPr>
            <a:r>
              <a:t>Activation</a:t>
            </a:r>
          </a:p>
        </p:txBody>
      </p:sp>
      <p:sp>
        <p:nvSpPr>
          <p:cNvPr id="166" name="Left Brace 4"/>
          <p:cNvSpPr/>
          <p:nvPr/>
        </p:nvSpPr>
        <p:spPr>
          <a:xfrm rot="16200000">
            <a:off x="1897667" y="1353342"/>
            <a:ext cx="662029" cy="34427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21470"/>
                  <a:pt x="10800" y="21309"/>
                </a:cubicBezTo>
                <a:lnTo>
                  <a:pt x="10800" y="11015"/>
                </a:lnTo>
                <a:cubicBezTo>
                  <a:pt x="10800" y="10854"/>
                  <a:pt x="5965" y="10723"/>
                  <a:pt x="0" y="10723"/>
                </a:cubicBezTo>
                <a:cubicBezTo>
                  <a:pt x="5965" y="10723"/>
                  <a:pt x="10800" y="10593"/>
                  <a:pt x="10800" y="10432"/>
                </a:cubicBezTo>
                <a:lnTo>
                  <a:pt x="10800" y="291"/>
                </a:lnTo>
                <a:cubicBezTo>
                  <a:pt x="10800" y="130"/>
                  <a:pt x="15635" y="0"/>
                  <a:pt x="21600" y="0"/>
                </a:cubicBezTo>
              </a:path>
            </a:pathLst>
          </a:custGeom>
          <a:ln w="12700">
            <a:solidFill>
              <a:srgbClr val="92278F"/>
            </a:solidFill>
          </a:ln>
        </p:spPr>
        <p:txBody>
          <a:bodyPr lIns="45719" rIns="45719" anchor="ctr"/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n-lt"/>
                <a:ea typeface="+mn-ea"/>
                <a:cs typeface="+mn-cs"/>
                <a:sym typeface="Calibri"/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67" name="Left Brace 6"/>
          <p:cNvSpPr/>
          <p:nvPr/>
        </p:nvSpPr>
        <p:spPr>
          <a:xfrm rot="16200000">
            <a:off x="4029499" y="2672901"/>
            <a:ext cx="662029" cy="8035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20984"/>
                  <a:pt x="10800" y="20223"/>
                </a:cubicBezTo>
                <a:lnTo>
                  <a:pt x="10800" y="12100"/>
                </a:lnTo>
                <a:cubicBezTo>
                  <a:pt x="10800" y="11340"/>
                  <a:pt x="5965" y="10723"/>
                  <a:pt x="0" y="10723"/>
                </a:cubicBezTo>
                <a:cubicBezTo>
                  <a:pt x="5965" y="10723"/>
                  <a:pt x="10800" y="10107"/>
                  <a:pt x="10800" y="9346"/>
                </a:cubicBezTo>
                <a:lnTo>
                  <a:pt x="10800" y="1377"/>
                </a:lnTo>
                <a:cubicBezTo>
                  <a:pt x="10800" y="616"/>
                  <a:pt x="15635" y="0"/>
                  <a:pt x="21600" y="0"/>
                </a:cubicBezTo>
              </a:path>
            </a:pathLst>
          </a:custGeom>
          <a:ln w="12700">
            <a:solidFill>
              <a:srgbClr val="92278F"/>
            </a:solidFill>
          </a:ln>
        </p:spPr>
        <p:txBody>
          <a:bodyPr lIns="45719" rIns="45719" anchor="ctr"/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latin typeface="+mn-lt"/>
                <a:ea typeface="+mn-ea"/>
                <a:cs typeface="+mn-cs"/>
                <a:sym typeface="Calibri"/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68" name="TextBox 5"/>
          <p:cNvSpPr txBox="1"/>
          <p:nvPr/>
        </p:nvSpPr>
        <p:spPr>
          <a:xfrm>
            <a:off x="614618" y="3403383"/>
            <a:ext cx="2735827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rgbClr val="D665D3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D665D3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Convolutional layers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+mn-lt"/>
                <a:ea typeface="+mn-ea"/>
                <a:cs typeface="+mn-cs"/>
                <a:sym typeface="Calibri"/>
              </a:defRPr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+mn-lt"/>
                <a:ea typeface="+mn-ea"/>
                <a:cs typeface="+mn-cs"/>
                <a:sym typeface="Calibri"/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2D convolution with  Activation and </a:t>
            </a:r>
            <a:b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</a:b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pooling / sub-sampling</a:t>
            </a:r>
          </a:p>
        </p:txBody>
      </p:sp>
      <p:sp>
        <p:nvSpPr>
          <p:cNvPr id="169" name="TextBox 8"/>
          <p:cNvSpPr txBox="1"/>
          <p:nvPr/>
        </p:nvSpPr>
        <p:spPr>
          <a:xfrm>
            <a:off x="3372680" y="3403383"/>
            <a:ext cx="2735827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rgbClr val="D665D3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D665D3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Fully connected layers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rgbClr val="D665D3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D665D3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+mn-lt"/>
                <a:ea typeface="+mn-ea"/>
                <a:cs typeface="+mn-cs"/>
                <a:sym typeface="Calibri"/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Matrix multiplication &amp;</a:t>
            </a:r>
            <a:b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</a:b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activation</a:t>
            </a:r>
          </a:p>
        </p:txBody>
      </p:sp>
      <p:pic>
        <p:nvPicPr>
          <p:cNvPr id="17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409" y="1492837"/>
            <a:ext cx="4554508" cy="1398312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Slide Number Placeholder 3"/>
          <p:cNvSpPr txBox="1"/>
          <p:nvPr/>
        </p:nvSpPr>
        <p:spPr>
          <a:xfrm>
            <a:off x="9078871" y="6072961"/>
            <a:ext cx="33586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/>
          <a:p>
            <a:pPr marL="0" marR="0" lvl="0" indent="0" algn="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fld id="{86CB4B4D-7CA3-9044-876B-883B54F8677D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t>40</a:t>
            </a:fld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￼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13144" y="4772454"/>
            <a:ext cx="273657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5" name="Tensors"/>
          <p:cNvSpPr txBox="1"/>
          <p:nvPr/>
        </p:nvSpPr>
        <p:spPr>
          <a:xfrm>
            <a:off x="547687" y="1008062"/>
            <a:ext cx="8139113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604A7B"/>
                </a:solidFill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604A7B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Tensors</a:t>
            </a:r>
          </a:p>
        </p:txBody>
      </p:sp>
      <p:pic>
        <p:nvPicPr>
          <p:cNvPr id="17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3651" y="1117397"/>
            <a:ext cx="3425849" cy="1879158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Content Placeholder 2"/>
          <p:cNvSpPr txBox="1"/>
          <p:nvPr/>
        </p:nvSpPr>
        <p:spPr>
          <a:xfrm>
            <a:off x="758388" y="1526982"/>
            <a:ext cx="7717712" cy="3101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marL="91439" marR="0" lvl="0" indent="-91439" algn="l" defTabSz="914400" rtl="0" eaLnBrk="1" fontAlgn="auto" latinLnBrk="0" hangingPunc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2278F"/>
              </a:buClr>
              <a:buSzPct val="100000"/>
              <a:buFontTx/>
              <a:buChar char="❑"/>
              <a:tabLst/>
              <a:defRPr sz="1400">
                <a:solidFill>
                  <a:srgbClr val="404040"/>
                </a:solidFill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Input and output of each layer is a </a:t>
            </a: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BA69B8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tensor</a:t>
            </a:r>
          </a:p>
          <a:p>
            <a:pPr marL="292608" marR="0" lvl="1" indent="-91440" algn="l" defTabSz="914400" rtl="0" eaLnBrk="1" fontAlgn="auto" latinLnBrk="0" hangingPunc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2278F"/>
              </a:buClr>
              <a:buSzPct val="100000"/>
              <a:buFontTx/>
              <a:buChar char="❑"/>
              <a:tabLst/>
              <a:defRPr sz="1000">
                <a:solidFill>
                  <a:srgbClr val="404040"/>
                </a:solidFill>
              </a:defRPr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rgbClr val="BA69B8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 multidimensional array</a:t>
            </a:r>
          </a:p>
          <a:p>
            <a:pPr marL="91439" marR="0" lvl="0" indent="-91439" algn="l" defTabSz="914400" rtl="0" eaLnBrk="1" fontAlgn="auto" latinLnBrk="0" hangingPunc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2278F"/>
              </a:buClr>
              <a:buSzPct val="100000"/>
              <a:buFontTx/>
              <a:buChar char="❑"/>
              <a:tabLst/>
              <a:defRPr sz="1400"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Examples of tensors</a:t>
            </a:r>
          </a:p>
          <a:p>
            <a:pPr marL="292608" marR="0" lvl="1" indent="-91440" algn="l" defTabSz="914400" rtl="0" eaLnBrk="1" fontAlgn="auto" latinLnBrk="0" hangingPunc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2278F"/>
              </a:buClr>
              <a:buSzPct val="100000"/>
              <a:buFontTx/>
              <a:buChar char="❑"/>
              <a:tabLst/>
              <a:defRPr sz="1000"/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Grayscale image: </a:t>
            </a:r>
            <a:r>
              <a:rPr kumimoji="0" sz="10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(Height, Width)</a:t>
            </a:r>
          </a:p>
          <a:p>
            <a:pPr marL="292608" marR="0" lvl="1" indent="-91440" algn="l" defTabSz="914400" rtl="0" eaLnBrk="1" fontAlgn="auto" latinLnBrk="0" hangingPunc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2278F"/>
              </a:buClr>
              <a:buSzPct val="100000"/>
              <a:buFontTx/>
              <a:buChar char="❑"/>
              <a:tabLst/>
              <a:defRPr sz="1000"/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Color image: </a:t>
            </a:r>
            <a:r>
              <a:rPr kumimoji="0" sz="10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(Height, Width, Chan)</a:t>
            </a:r>
          </a:p>
          <a:p>
            <a:pPr marL="0" marR="0" lvl="2" indent="457200" algn="l" defTabSz="914400" rtl="0" eaLnBrk="1" fontAlgn="auto" latinLnBrk="0" hangingPunc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 i="1"/>
            </a:pPr>
            <a:r>
              <a:rPr kumimoji="0" sz="10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Chan: {Red, Blue, Green}</a:t>
            </a:r>
          </a:p>
          <a:p>
            <a:pPr marL="292608" marR="0" lvl="1" indent="-91440" algn="l" defTabSz="914400" rtl="0" eaLnBrk="1" fontAlgn="auto" latinLnBrk="0" hangingPunc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2278F"/>
              </a:buClr>
              <a:buSzPct val="100000"/>
              <a:buFontTx/>
              <a:buChar char="❑"/>
              <a:tabLst/>
              <a:defRPr sz="1000"/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Batch of images: </a:t>
            </a:r>
            <a:r>
              <a:rPr kumimoji="0" sz="10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(Sample, Height, Width, Chan)</a:t>
            </a:r>
          </a:p>
          <a:p>
            <a:pPr marL="91439" marR="0" lvl="0" indent="-91439" algn="l" defTabSz="914400" rtl="0" eaLnBrk="1" fontAlgn="auto" latinLnBrk="0" hangingPunc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2278F"/>
              </a:buClr>
              <a:buSzPct val="100000"/>
              <a:buFontTx/>
              <a:buChar char="❑"/>
              <a:tabLst/>
              <a:defRPr sz="1400"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Example:  A batch of 100 color images with  pixels has shape: </a:t>
            </a:r>
          </a:p>
          <a:p>
            <a:pPr marL="91439" marR="0" lvl="0" indent="-91439" algn="l" defTabSz="914400" rtl="0" eaLnBrk="1" fontAlgn="auto" latinLnBrk="0" hangingPunc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2278F"/>
              </a:buClr>
              <a:buSzPct val="100000"/>
              <a:buFontTx/>
              <a:buChar char="❑"/>
              <a:tabLst/>
              <a:defRPr sz="1400"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The number of dimensions is called the </a:t>
            </a: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BA69B8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order</a:t>
            </a: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or </a:t>
            </a: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BA69B8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rank</a:t>
            </a:r>
          </a:p>
          <a:p>
            <a:pPr marL="292608" marR="0" lvl="1" indent="-91440" algn="l" defTabSz="914400" rtl="0" eaLnBrk="1" fontAlgn="auto" latinLnBrk="0" hangingPunc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2278F"/>
              </a:buClr>
              <a:buSzPct val="100000"/>
              <a:buFontTx/>
              <a:buChar char="❑"/>
              <a:tabLst/>
              <a:defRPr sz="1000"/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rgbClr val="BA69B8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Note that rank has a different meaning in linear algebra. Hence, we will use ‘order’ for convenience.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13144" y="4772454"/>
            <a:ext cx="273657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1" name="What Do Convolutional Layers Do?"/>
          <p:cNvSpPr txBox="1"/>
          <p:nvPr/>
        </p:nvSpPr>
        <p:spPr>
          <a:xfrm>
            <a:off x="547687" y="1008062"/>
            <a:ext cx="8139113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604A7B"/>
                </a:solidFill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604A7B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What Do Convolutional Layers Do?</a:t>
            </a:r>
          </a:p>
        </p:txBody>
      </p:sp>
      <p:sp>
        <p:nvSpPr>
          <p:cNvPr id="182" name="Content Placeholder 2"/>
          <p:cNvSpPr txBox="1"/>
          <p:nvPr/>
        </p:nvSpPr>
        <p:spPr>
          <a:xfrm>
            <a:off x="578912" y="1523057"/>
            <a:ext cx="8076663" cy="3109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marL="91439" marR="0" lvl="0" indent="-91439" algn="l" defTabSz="914400" rtl="0" eaLnBrk="1" fontAlgn="auto" latinLnBrk="0" hangingPunct="0">
              <a:lnSpc>
                <a:spcPct val="81000"/>
              </a:lnSpc>
              <a:spcBef>
                <a:spcPts val="1200"/>
              </a:spcBef>
              <a:spcAft>
                <a:spcPts val="0"/>
              </a:spcAft>
              <a:buClr>
                <a:srgbClr val="92278F"/>
              </a:buClr>
              <a:buSzPct val="100000"/>
              <a:buFontTx/>
              <a:buChar char="❑"/>
              <a:tabLst/>
              <a:defRPr sz="1400">
                <a:solidFill>
                  <a:srgbClr val="404040"/>
                </a:solidFill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Each convolutional layer has:</a:t>
            </a:r>
          </a:p>
          <a:p>
            <a:pPr marL="384047" marR="0" lvl="1" indent="-182879" algn="l" defTabSz="914400" rtl="0" eaLnBrk="1" fontAlgn="auto" latinLnBrk="0" hangingPunct="0">
              <a:lnSpc>
                <a:spcPct val="81000"/>
              </a:lnSpc>
              <a:spcBef>
                <a:spcPts val="400"/>
              </a:spcBef>
              <a:spcAft>
                <a:spcPts val="0"/>
              </a:spcAft>
              <a:buClr>
                <a:srgbClr val="92278F"/>
              </a:buClr>
              <a:buSzPct val="100000"/>
              <a:buFont typeface="Calibri"/>
              <a:buChar char="◦"/>
              <a:tabLst/>
              <a:defRPr sz="1400">
                <a:solidFill>
                  <a:srgbClr val="BA69B8"/>
                </a:solidFill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BA69B8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Weight</a:t>
            </a: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tensor:  W size </a:t>
            </a:r>
          </a:p>
          <a:p>
            <a:pPr marL="384047" marR="0" lvl="1" indent="-182879" algn="l" defTabSz="914400" rtl="0" eaLnBrk="1" fontAlgn="auto" latinLnBrk="0" hangingPunct="0">
              <a:lnSpc>
                <a:spcPct val="81000"/>
              </a:lnSpc>
              <a:spcBef>
                <a:spcPts val="400"/>
              </a:spcBef>
              <a:spcAft>
                <a:spcPts val="0"/>
              </a:spcAft>
              <a:buClr>
                <a:srgbClr val="92278F"/>
              </a:buClr>
              <a:buSzPct val="100000"/>
              <a:buFont typeface="Calibri"/>
              <a:buChar char="◦"/>
              <a:tabLst/>
              <a:defRPr sz="1400">
                <a:solidFill>
                  <a:srgbClr val="BA69B8"/>
                </a:solidFill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BA69B8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Bias</a:t>
            </a: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vector: b size </a:t>
            </a:r>
          </a:p>
          <a:p>
            <a:pPr marL="91439" marR="0" lvl="0" indent="-91439" algn="l" defTabSz="914400" rtl="0" eaLnBrk="1" fontAlgn="auto" latinLnBrk="0" hangingPunct="0">
              <a:lnSpc>
                <a:spcPct val="81000"/>
              </a:lnSpc>
              <a:spcBef>
                <a:spcPts val="1200"/>
              </a:spcBef>
              <a:spcAft>
                <a:spcPts val="0"/>
              </a:spcAft>
              <a:buClr>
                <a:srgbClr val="92278F"/>
              </a:buClr>
              <a:buSzPct val="100000"/>
              <a:buFontTx/>
              <a:buChar char="❑"/>
              <a:tabLst/>
              <a:defRPr sz="1400">
                <a:solidFill>
                  <a:srgbClr val="404040"/>
                </a:solidFill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Takes input tensor U creates output tensor </a:t>
            </a:r>
          </a:p>
          <a:p>
            <a:pPr marL="91439" marR="0" lvl="0" indent="-91439" algn="l" defTabSz="914400" rtl="0" eaLnBrk="1" fontAlgn="auto" latinLnBrk="0" hangingPunct="0">
              <a:lnSpc>
                <a:spcPct val="81000"/>
              </a:lnSpc>
              <a:spcBef>
                <a:spcPts val="1200"/>
              </a:spcBef>
              <a:spcAft>
                <a:spcPts val="0"/>
              </a:spcAft>
              <a:buClr>
                <a:srgbClr val="92278F"/>
              </a:buClr>
              <a:buSzPct val="100000"/>
              <a:buFontTx/>
              <a:buChar char="❑"/>
              <a:tabLst/>
              <a:defRPr sz="1400">
                <a:solidFill>
                  <a:srgbClr val="404040"/>
                </a:solidFill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Convolutions performed over space and added over channels</a:t>
            </a:r>
            <a:b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b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91439" marR="0" lvl="0" indent="-91439" algn="l" defTabSz="914400" rtl="0" eaLnBrk="1" fontAlgn="auto" latinLnBrk="0" hangingPunct="0">
              <a:lnSpc>
                <a:spcPct val="81000"/>
              </a:lnSpc>
              <a:spcBef>
                <a:spcPts val="1200"/>
              </a:spcBef>
              <a:spcAft>
                <a:spcPts val="0"/>
              </a:spcAft>
              <a:buClr>
                <a:srgbClr val="92278F"/>
              </a:buClr>
              <a:buSzPct val="100000"/>
              <a:buFontTx/>
              <a:buChar char="❑"/>
              <a:tabLst/>
              <a:defRPr sz="1400">
                <a:solidFill>
                  <a:srgbClr val="404040"/>
                </a:solidFill>
              </a:defRPr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91439" marR="0" lvl="0" indent="-91439" algn="l" defTabSz="914400" rtl="0" eaLnBrk="1" fontAlgn="auto" latinLnBrk="0" hangingPunct="0">
              <a:lnSpc>
                <a:spcPct val="81000"/>
              </a:lnSpc>
              <a:spcBef>
                <a:spcPts val="1200"/>
              </a:spcBef>
              <a:spcAft>
                <a:spcPts val="0"/>
              </a:spcAft>
              <a:buClr>
                <a:srgbClr val="92278F"/>
              </a:buClr>
              <a:buSzPct val="100000"/>
              <a:buFontTx/>
              <a:buChar char="❑"/>
              <a:tabLst/>
              <a:defRPr sz="1400">
                <a:solidFill>
                  <a:srgbClr val="404040"/>
                </a:solidFill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For each output channel m, input channel n</a:t>
            </a:r>
          </a:p>
          <a:p>
            <a:pPr marL="292608" marR="0" lvl="1" indent="-91440" algn="l" defTabSz="914400" rtl="0" eaLnBrk="1" fontAlgn="auto" latinLnBrk="0" hangingPunct="0">
              <a:lnSpc>
                <a:spcPct val="81000"/>
              </a:lnSpc>
              <a:spcBef>
                <a:spcPts val="500"/>
              </a:spcBef>
              <a:spcAft>
                <a:spcPts val="0"/>
              </a:spcAft>
              <a:buClr>
                <a:srgbClr val="92278F"/>
              </a:buClr>
              <a:buSzPct val="100000"/>
              <a:buFontTx/>
              <a:buChar char="❑"/>
              <a:tabLst/>
              <a:defRPr sz="1000">
                <a:solidFill>
                  <a:srgbClr val="404040"/>
                </a:solidFill>
              </a:defRPr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Computes 2D convolution with W[:,:,n,m] (2D filters of size K1 X K2)</a:t>
            </a:r>
          </a:p>
          <a:p>
            <a:pPr marL="292608" marR="0" lvl="1" indent="-91440" algn="l" defTabSz="914400" rtl="0" eaLnBrk="1" fontAlgn="auto" latinLnBrk="0" hangingPunct="0">
              <a:lnSpc>
                <a:spcPct val="81000"/>
              </a:lnSpc>
              <a:spcBef>
                <a:spcPts val="500"/>
              </a:spcBef>
              <a:spcAft>
                <a:spcPts val="0"/>
              </a:spcAft>
              <a:buClr>
                <a:srgbClr val="92278F"/>
              </a:buClr>
              <a:buSzPct val="100000"/>
              <a:buFontTx/>
              <a:buChar char="❑"/>
              <a:tabLst/>
              <a:defRPr sz="1000">
                <a:solidFill>
                  <a:srgbClr val="404040"/>
                </a:solidFill>
              </a:defRPr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Sums results over n</a:t>
            </a:r>
          </a:p>
          <a:p>
            <a:pPr marL="292608" marR="0" lvl="1" indent="-91440" algn="l" defTabSz="914400" rtl="0" eaLnBrk="1" fontAlgn="auto" latinLnBrk="0" hangingPunct="0">
              <a:lnSpc>
                <a:spcPct val="81000"/>
              </a:lnSpc>
              <a:spcBef>
                <a:spcPts val="500"/>
              </a:spcBef>
              <a:spcAft>
                <a:spcPts val="0"/>
              </a:spcAft>
              <a:buClr>
                <a:srgbClr val="92278F"/>
              </a:buClr>
              <a:buSzPct val="100000"/>
              <a:buFontTx/>
              <a:buChar char="❑"/>
              <a:tabLst/>
              <a:defRPr sz="1000">
                <a:solidFill>
                  <a:srgbClr val="404040"/>
                </a:solidFill>
              </a:defRPr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Different 2D filter for each input channel and output channel pair</a:t>
            </a:r>
          </a:p>
        </p:txBody>
      </p:sp>
      <p:pic>
        <p:nvPicPr>
          <p:cNvPr id="183" name="Screenshot 2019-06-06 at 10.27.52 AM.png" descr="Screenshot 2019-06-06 at 10.27.5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51550" y="1720847"/>
            <a:ext cx="1132103" cy="2651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Screenshot 2019-06-06 at 10.28.34 AM.png" descr="Screenshot 2019-06-06 at 10.28.34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13524" y="2835426"/>
            <a:ext cx="4738906" cy="5899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Screenshot 2019-06-06 at 10.30.28 AM.png" descr="Screenshot 2019-06-06 at 10.30.28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09344" y="1940414"/>
            <a:ext cx="390775" cy="2548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After convolution and activation, there is often a data-reduction stage…"/>
          <p:cNvSpPr txBox="1">
            <a:spLocks noGrp="1"/>
          </p:cNvSpPr>
          <p:nvPr>
            <p:ph type="body" idx="4294967295"/>
          </p:nvPr>
        </p:nvSpPr>
        <p:spPr>
          <a:xfrm>
            <a:off x="501650" y="1584325"/>
            <a:ext cx="8185150" cy="313055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89611" indent="-89611" defTabSz="896111">
              <a:lnSpc>
                <a:spcPct val="72000"/>
              </a:lnSpc>
              <a:spcBef>
                <a:spcPts val="1100"/>
              </a:spcBef>
              <a:buClr>
                <a:srgbClr val="92278F"/>
              </a:buClr>
              <a:buSzPct val="100000"/>
              <a:buChar char="❑"/>
              <a:defRPr sz="1372">
                <a:solidFill>
                  <a:srgbClr val="404040"/>
                </a:solidFill>
              </a:defRPr>
            </a:pPr>
            <a:r>
              <a:t> After convolution and activation, there is often a data-reduction stage</a:t>
            </a:r>
          </a:p>
          <a:p>
            <a:pPr marL="89611" indent="-89611" defTabSz="896111">
              <a:lnSpc>
                <a:spcPct val="72000"/>
              </a:lnSpc>
              <a:spcBef>
                <a:spcPts val="1100"/>
              </a:spcBef>
              <a:buClr>
                <a:srgbClr val="92278F"/>
              </a:buClr>
              <a:buSzPct val="100000"/>
              <a:buChar char="❑"/>
              <a:defRPr sz="1372">
                <a:solidFill>
                  <a:srgbClr val="404040"/>
                </a:solidFill>
              </a:defRPr>
            </a:pPr>
            <a:r>
              <a:t> There are many options here. Some popular ones are:</a:t>
            </a:r>
          </a:p>
          <a:p>
            <a:pPr marL="89611" indent="-89611" defTabSz="896111">
              <a:lnSpc>
                <a:spcPct val="72000"/>
              </a:lnSpc>
              <a:spcBef>
                <a:spcPts val="1100"/>
              </a:spcBef>
              <a:buClr>
                <a:srgbClr val="92278F"/>
              </a:buClr>
              <a:buSzPct val="100000"/>
              <a:buChar char="❑"/>
              <a:defRPr sz="1372">
                <a:solidFill>
                  <a:srgbClr val="D665D3"/>
                </a:solidFill>
              </a:defRPr>
            </a:pPr>
            <a:r>
              <a:t> Subsampling</a:t>
            </a:r>
            <a:r>
              <a:rPr>
                <a:solidFill>
                  <a:srgbClr val="404040"/>
                </a:solidFill>
              </a:rPr>
              <a:t>:</a:t>
            </a:r>
          </a:p>
          <a:p>
            <a:pPr marL="376367" lvl="1" indent="-179222" defTabSz="896111">
              <a:lnSpc>
                <a:spcPct val="72000"/>
              </a:lnSpc>
              <a:spcBef>
                <a:spcPts val="300"/>
              </a:spcBef>
              <a:buClr>
                <a:srgbClr val="92278F"/>
              </a:buClr>
              <a:buFont typeface="Calibri"/>
              <a:buChar char="◦"/>
              <a:defRPr sz="1372">
                <a:solidFill>
                  <a:srgbClr val="404040"/>
                </a:solidFill>
              </a:defRPr>
            </a:pPr>
            <a:r>
              <a:t>keep the top-left pixel from every S X S region, which is called the </a:t>
            </a:r>
            <a:r>
              <a:rPr>
                <a:solidFill>
                  <a:srgbClr val="D665D3"/>
                </a:solidFill>
              </a:rPr>
              <a:t>stride</a:t>
            </a:r>
          </a:p>
          <a:p>
            <a:pPr marL="376367" lvl="1" indent="-179222" defTabSz="896111">
              <a:lnSpc>
                <a:spcPct val="72000"/>
              </a:lnSpc>
              <a:spcBef>
                <a:spcPts val="300"/>
              </a:spcBef>
              <a:buClr>
                <a:srgbClr val="92278F"/>
              </a:buClr>
              <a:buFont typeface="Calibri"/>
              <a:buChar char="◦"/>
              <a:defRPr sz="1372">
                <a:solidFill>
                  <a:srgbClr val="404040"/>
                </a:solidFill>
              </a:defRPr>
            </a:pPr>
            <a:r>
              <a:t>Implemented as part of convolution (has no wasted computations!)</a:t>
            </a:r>
          </a:p>
          <a:p>
            <a:pPr marL="376367" lvl="1" indent="-179222" defTabSz="896111">
              <a:lnSpc>
                <a:spcPct val="72000"/>
              </a:lnSpc>
              <a:spcBef>
                <a:spcPts val="300"/>
              </a:spcBef>
              <a:buClr>
                <a:srgbClr val="92278F"/>
              </a:buClr>
              <a:buFont typeface="Calibri"/>
              <a:buChar char="◦"/>
              <a:defRPr sz="1372">
                <a:solidFill>
                  <a:srgbClr val="404040"/>
                </a:solidFill>
              </a:defRPr>
            </a:pPr>
            <a:r>
              <a:t>Also referred to as “</a:t>
            </a:r>
            <a:r>
              <a:rPr>
                <a:solidFill>
                  <a:srgbClr val="D665D3"/>
                </a:solidFill>
              </a:rPr>
              <a:t>downsampling</a:t>
            </a:r>
            <a:r>
              <a:t>” in signal processing</a:t>
            </a:r>
          </a:p>
          <a:p>
            <a:pPr marL="89611" indent="-89611" defTabSz="896111">
              <a:lnSpc>
                <a:spcPct val="72000"/>
              </a:lnSpc>
              <a:spcBef>
                <a:spcPts val="1100"/>
              </a:spcBef>
              <a:buClr>
                <a:srgbClr val="92278F"/>
              </a:buClr>
              <a:buSzPct val="100000"/>
              <a:buChar char="❑"/>
              <a:defRPr sz="1372">
                <a:solidFill>
                  <a:srgbClr val="D665D3"/>
                </a:solidFill>
              </a:defRPr>
            </a:pPr>
            <a:r>
              <a:t> Max pooling</a:t>
            </a:r>
            <a:r>
              <a:rPr>
                <a:solidFill>
                  <a:srgbClr val="404040"/>
                </a:solidFill>
              </a:rPr>
              <a:t>:</a:t>
            </a:r>
          </a:p>
          <a:p>
            <a:pPr marL="376367" lvl="1" indent="-179222" defTabSz="896111">
              <a:lnSpc>
                <a:spcPct val="72000"/>
              </a:lnSpc>
              <a:spcBef>
                <a:spcPts val="300"/>
              </a:spcBef>
              <a:buClr>
                <a:srgbClr val="92278F"/>
              </a:buClr>
              <a:buFont typeface="Calibri"/>
              <a:buChar char="◦"/>
              <a:defRPr sz="1372">
                <a:solidFill>
                  <a:srgbClr val="404040"/>
                </a:solidFill>
              </a:defRPr>
            </a:pPr>
            <a:r>
              <a:t>Keep the largest value in each K X K region</a:t>
            </a:r>
          </a:p>
          <a:p>
            <a:pPr marL="376367" lvl="1" indent="-179222" defTabSz="896111">
              <a:lnSpc>
                <a:spcPct val="72000"/>
              </a:lnSpc>
              <a:spcBef>
                <a:spcPts val="300"/>
              </a:spcBef>
              <a:buClr>
                <a:srgbClr val="92278F"/>
              </a:buClr>
              <a:buFont typeface="Calibri"/>
              <a:buChar char="◦"/>
              <a:defRPr sz="1372">
                <a:solidFill>
                  <a:srgbClr val="404040"/>
                </a:solidFill>
              </a:defRPr>
            </a:pPr>
            <a:r>
              <a:t>Then shift the region by stride S horizontally &amp; vertically</a:t>
            </a:r>
          </a:p>
          <a:p>
            <a:pPr marL="89611" indent="-89611" defTabSz="896111">
              <a:lnSpc>
                <a:spcPct val="72000"/>
              </a:lnSpc>
              <a:spcBef>
                <a:spcPts val="1100"/>
              </a:spcBef>
              <a:buClr>
                <a:srgbClr val="92278F"/>
              </a:buClr>
              <a:buSzPct val="100000"/>
              <a:buChar char="❑"/>
              <a:defRPr sz="1372">
                <a:solidFill>
                  <a:srgbClr val="D665D3"/>
                </a:solidFill>
              </a:defRPr>
            </a:pPr>
            <a:r>
              <a:t> Average pooling</a:t>
            </a:r>
            <a:r>
              <a:rPr>
                <a:solidFill>
                  <a:srgbClr val="404040"/>
                </a:solidFill>
              </a:rPr>
              <a:t>:</a:t>
            </a:r>
          </a:p>
          <a:p>
            <a:pPr marL="376367" lvl="1" indent="-179222" defTabSz="896111">
              <a:lnSpc>
                <a:spcPct val="72000"/>
              </a:lnSpc>
              <a:spcBef>
                <a:spcPts val="300"/>
              </a:spcBef>
              <a:buClr>
                <a:srgbClr val="92278F"/>
              </a:buClr>
              <a:buFont typeface="Calibri"/>
              <a:buChar char="◦"/>
              <a:defRPr sz="1372">
                <a:solidFill>
                  <a:srgbClr val="404040"/>
                </a:solidFill>
              </a:defRPr>
            </a:pPr>
            <a:r>
              <a:t>Keep the largest value in each K X K region</a:t>
            </a:r>
          </a:p>
          <a:p>
            <a:pPr marL="376367" lvl="1" indent="-179222" defTabSz="896111">
              <a:lnSpc>
                <a:spcPct val="72000"/>
              </a:lnSpc>
              <a:spcBef>
                <a:spcPts val="300"/>
              </a:spcBef>
              <a:buClr>
                <a:srgbClr val="92278F"/>
              </a:buClr>
              <a:buFont typeface="Calibri"/>
              <a:buChar char="◦"/>
              <a:defRPr sz="1372">
                <a:solidFill>
                  <a:srgbClr val="404040"/>
                </a:solidFill>
              </a:defRPr>
            </a:pPr>
            <a:r>
              <a:t>Shift the region by stride S horizontally &amp; vertically</a:t>
            </a:r>
          </a:p>
          <a:p>
            <a:pPr marL="376367" lvl="1" indent="-179222" defTabSz="896111">
              <a:lnSpc>
                <a:spcPct val="72000"/>
              </a:lnSpc>
              <a:spcBef>
                <a:spcPts val="300"/>
              </a:spcBef>
              <a:buClr>
                <a:srgbClr val="92278F"/>
              </a:buClr>
              <a:buFont typeface="Calibri"/>
              <a:buChar char="◦"/>
              <a:defRPr sz="1372">
                <a:solidFill>
                  <a:srgbClr val="404040"/>
                </a:solidFill>
              </a:defRPr>
            </a:pPr>
            <a:r>
              <a:t>Called ”</a:t>
            </a:r>
            <a:r>
              <a:rPr>
                <a:solidFill>
                  <a:srgbClr val="D665D3"/>
                </a:solidFill>
              </a:rPr>
              <a:t>decimation</a:t>
            </a:r>
            <a:r>
              <a:t>” in signal processing</a:t>
            </a:r>
          </a:p>
          <a:p>
            <a:pPr marL="89611" indent="-89611" defTabSz="896111">
              <a:lnSpc>
                <a:spcPct val="72000"/>
              </a:lnSpc>
              <a:spcBef>
                <a:spcPts val="1100"/>
              </a:spcBef>
              <a:buClr>
                <a:srgbClr val="92278F"/>
              </a:buClr>
              <a:buSzPct val="100000"/>
              <a:buChar char="❑"/>
              <a:defRPr sz="1372">
                <a:solidFill>
                  <a:srgbClr val="404040"/>
                </a:solidFill>
              </a:defRPr>
            </a:pPr>
            <a:r>
              <a:t>The above is performed independently on every channel and batch item</a:t>
            </a:r>
          </a:p>
        </p:txBody>
      </p:sp>
      <p:sp>
        <p:nvSpPr>
          <p:cNvPr id="1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13144" y="4772454"/>
            <a:ext cx="273657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9" name="Subsampling and Pooling"/>
          <p:cNvSpPr txBox="1"/>
          <p:nvPr/>
        </p:nvSpPr>
        <p:spPr>
          <a:xfrm>
            <a:off x="547687" y="1008062"/>
            <a:ext cx="8139113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604A7B"/>
                </a:solidFill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604A7B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Subsampling and Pooling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13144" y="4772454"/>
            <a:ext cx="273657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3" name="Max Pooling Illustrated"/>
          <p:cNvSpPr txBox="1"/>
          <p:nvPr/>
        </p:nvSpPr>
        <p:spPr>
          <a:xfrm>
            <a:off x="547687" y="1008062"/>
            <a:ext cx="8139113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604A7B"/>
                </a:solidFill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604A7B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Max Pooling Illustrated</a:t>
            </a:r>
          </a:p>
        </p:txBody>
      </p:sp>
      <p:pic>
        <p:nvPicPr>
          <p:cNvPr id="194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7240" y="1348052"/>
            <a:ext cx="5280008" cy="32867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ay that the last convolutional layer produced (after pooling) a tensor of shape…"/>
          <p:cNvSpPr txBox="1">
            <a:spLocks noGrp="1"/>
          </p:cNvSpPr>
          <p:nvPr>
            <p:ph type="body" idx="4294967295"/>
          </p:nvPr>
        </p:nvSpPr>
        <p:spPr>
          <a:xfrm>
            <a:off x="554037" y="1595437"/>
            <a:ext cx="7829252" cy="285591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91439" indent="-91439" defTabSz="914400">
              <a:lnSpc>
                <a:spcPct val="90000"/>
              </a:lnSpc>
              <a:spcBef>
                <a:spcPts val="1200"/>
              </a:spcBef>
              <a:buClr>
                <a:srgbClr val="92278F"/>
              </a:buClr>
              <a:buSzPct val="100000"/>
              <a:buChar char="❑"/>
              <a:defRPr sz="1400">
                <a:solidFill>
                  <a:srgbClr val="404040"/>
                </a:solidFill>
              </a:defRPr>
            </a:pPr>
            <a:r>
              <a:t>Say that the last convolutional layer produced (after pooling) a tensor of shape </a:t>
            </a:r>
          </a:p>
          <a:p>
            <a:pPr marL="91439" indent="-91439" defTabSz="914400">
              <a:lnSpc>
                <a:spcPct val="90000"/>
              </a:lnSpc>
              <a:spcBef>
                <a:spcPts val="1200"/>
              </a:spcBef>
              <a:buClr>
                <a:srgbClr val="92278F"/>
              </a:buClr>
              <a:buSzPct val="100000"/>
              <a:buChar char="❑"/>
              <a:defRPr sz="1400">
                <a:solidFill>
                  <a:srgbClr val="404040"/>
                </a:solidFill>
              </a:defRPr>
            </a:pPr>
            <a:r>
              <a:t>Just before the first dense layer, we </a:t>
            </a:r>
            <a:r>
              <a:rPr>
                <a:solidFill>
                  <a:srgbClr val="D665D3"/>
                </a:solidFill>
              </a:rPr>
              <a:t>flatten</a:t>
            </a:r>
            <a:r>
              <a:t> (i.e., reshape) into matrix </a:t>
            </a:r>
            <a:r>
              <a:rPr b="1"/>
              <a:t>U</a:t>
            </a:r>
          </a:p>
          <a:p>
            <a:pPr marL="292608" lvl="1" indent="-91440" defTabSz="914400">
              <a:lnSpc>
                <a:spcPct val="90000"/>
              </a:lnSpc>
              <a:spcBef>
                <a:spcPts val="1200"/>
              </a:spcBef>
              <a:buClr>
                <a:srgbClr val="92278F"/>
              </a:buClr>
              <a:buChar char="❑"/>
              <a:defRPr sz="1000">
                <a:solidFill>
                  <a:srgbClr val="404040"/>
                </a:solidFill>
              </a:defRPr>
            </a:pPr>
            <a:r>
              <a:rPr b="1"/>
              <a:t> </a:t>
            </a:r>
            <a:r>
              <a:t>Shape is </a:t>
            </a:r>
          </a:p>
          <a:p>
            <a:pPr marL="91439" indent="-91439" defTabSz="914400">
              <a:lnSpc>
                <a:spcPct val="90000"/>
              </a:lnSpc>
              <a:spcBef>
                <a:spcPts val="1200"/>
              </a:spcBef>
              <a:buClr>
                <a:srgbClr val="92278F"/>
              </a:buClr>
              <a:buSzPct val="100000"/>
              <a:buChar char="❑"/>
              <a:defRPr sz="1400">
                <a:solidFill>
                  <a:srgbClr val="404040"/>
                </a:solidFill>
              </a:defRPr>
            </a:pPr>
            <a:r>
              <a:t>Then output is performed with matrix multiplication:</a:t>
            </a:r>
          </a:p>
          <a:p>
            <a:pPr marL="0" indent="0" defTabSz="914400">
              <a:lnSpc>
                <a:spcPct val="90000"/>
              </a:lnSpc>
              <a:spcBef>
                <a:spcPts val="1200"/>
              </a:spcBef>
              <a:buClr>
                <a:srgbClr val="92278F"/>
              </a:buClr>
              <a:buFont typeface="Wingdings"/>
              <a:defRPr sz="1400">
                <a:solidFill>
                  <a:srgbClr val="404040"/>
                </a:solidFill>
              </a:defRPr>
            </a:pPr>
            <a:br/>
            <a:endParaRPr/>
          </a:p>
          <a:p>
            <a:pPr marL="0" indent="0" defTabSz="914400">
              <a:lnSpc>
                <a:spcPct val="90000"/>
              </a:lnSpc>
              <a:spcBef>
                <a:spcPts val="1200"/>
              </a:spcBef>
              <a:buClr>
                <a:srgbClr val="92278F"/>
              </a:buClr>
              <a:buFont typeface="Wingdings"/>
              <a:defRPr sz="1400">
                <a:solidFill>
                  <a:srgbClr val="404040"/>
                </a:solidFill>
              </a:defRPr>
            </a:pPr>
            <a:endParaRPr/>
          </a:p>
          <a:p>
            <a:pPr marL="0" indent="0" defTabSz="914400">
              <a:lnSpc>
                <a:spcPct val="90000"/>
              </a:lnSpc>
              <a:spcBef>
                <a:spcPts val="1200"/>
              </a:spcBef>
              <a:buClr>
                <a:srgbClr val="92278F"/>
              </a:buClr>
              <a:buFont typeface="Wingdings"/>
              <a:defRPr sz="1400">
                <a:solidFill>
                  <a:srgbClr val="404040"/>
                </a:solidFill>
              </a:defRPr>
            </a:pPr>
            <a:endParaRPr/>
          </a:p>
          <a:p>
            <a:pPr marL="91439" indent="-91439" defTabSz="914400">
              <a:lnSpc>
                <a:spcPct val="90000"/>
              </a:lnSpc>
              <a:spcBef>
                <a:spcPts val="1200"/>
              </a:spcBef>
              <a:buClr>
                <a:srgbClr val="92278F"/>
              </a:buClr>
              <a:buSzPct val="100000"/>
              <a:buChar char="❑"/>
              <a:defRPr sz="1400">
                <a:solidFill>
                  <a:srgbClr val="404040"/>
                </a:solidFill>
              </a:defRPr>
            </a:pPr>
            <a:r>
              <a:t>Same as the linear stages of the 2-layer neural network from the last unit!</a:t>
            </a:r>
          </a:p>
        </p:txBody>
      </p:sp>
      <p:sp>
        <p:nvSpPr>
          <p:cNvPr id="1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13144" y="4772454"/>
            <a:ext cx="273657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9" name="What Dense Layers Do?"/>
          <p:cNvSpPr txBox="1"/>
          <p:nvPr/>
        </p:nvSpPr>
        <p:spPr>
          <a:xfrm>
            <a:off x="547687" y="1008062"/>
            <a:ext cx="8139113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604A7B"/>
                </a:solidFill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604A7B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What Dense Layers Do?</a:t>
            </a:r>
          </a:p>
        </p:txBody>
      </p:sp>
      <p:pic>
        <p:nvPicPr>
          <p:cNvPr id="200" name="Screenshot 2019-06-06 at 10.37.27 AM.png" descr="Screenshot 2019-06-06 at 10.37.2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91943" y="1555799"/>
            <a:ext cx="1028055" cy="2959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Screenshot 2019-06-06 at 10.38.30 AM.png" descr="Screenshot 2019-06-06 at 10.38.30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7608" y="2243068"/>
            <a:ext cx="1139532" cy="1981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Screenshot 2019-06-06 at 10.38.54 AM.png" descr="Screenshot 2019-06-06 at 10.38.54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15905" y="2812333"/>
            <a:ext cx="5002677" cy="1098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Using convolution layers greatly reduces number of parameters…"/>
          <p:cNvSpPr txBox="1">
            <a:spLocks noGrp="1"/>
          </p:cNvSpPr>
          <p:nvPr>
            <p:ph type="body" idx="4294967295"/>
          </p:nvPr>
        </p:nvSpPr>
        <p:spPr>
          <a:xfrm>
            <a:off x="554037" y="1595437"/>
            <a:ext cx="8035926" cy="318726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91439" indent="-91439" defTabSz="914400">
              <a:lnSpc>
                <a:spcPct val="90000"/>
              </a:lnSpc>
              <a:spcBef>
                <a:spcPts val="1200"/>
              </a:spcBef>
              <a:buClr>
                <a:srgbClr val="92278F"/>
              </a:buClr>
              <a:buSzPct val="100000"/>
              <a:buChar char="❑"/>
              <a:defRPr sz="1400">
                <a:solidFill>
                  <a:srgbClr val="404040"/>
                </a:solidFill>
              </a:defRPr>
            </a:pPr>
            <a:r>
              <a:t>Using convolution layers greatly reduces number of parameters</a:t>
            </a:r>
          </a:p>
          <a:p>
            <a:pPr marL="91439" indent="-91439" defTabSz="914400">
              <a:lnSpc>
                <a:spcPct val="90000"/>
              </a:lnSpc>
              <a:spcBef>
                <a:spcPts val="1200"/>
              </a:spcBef>
              <a:buClr>
                <a:srgbClr val="92278F"/>
              </a:buClr>
              <a:buSzPct val="100000"/>
              <a:buChar char="❑"/>
              <a:defRPr sz="1400">
                <a:solidFill>
                  <a:srgbClr val="404040"/>
                </a:solidFill>
              </a:defRPr>
            </a:pPr>
            <a:r>
              <a:t>Ex:  Suppose input is </a:t>
            </a:r>
          </a:p>
          <a:p>
            <a:pPr marL="384047" lvl="1" indent="-182879" defTabSz="914400">
              <a:lnSpc>
                <a:spcPct val="90000"/>
              </a:lnSpc>
              <a:spcBef>
                <a:spcPts val="400"/>
              </a:spcBef>
              <a:buClr>
                <a:srgbClr val="92278F"/>
              </a:buClr>
              <a:buFont typeface="Calibri"/>
              <a:buChar char="◦"/>
              <a:defRPr sz="1400">
                <a:solidFill>
                  <a:srgbClr val="404040"/>
                </a:solidFill>
              </a:defRPr>
            </a:pPr>
            <a:r>
              <a:t>Ex:  AlexNet  2</a:t>
            </a:r>
            <a:r>
              <a:rPr baseline="29428"/>
              <a:t>nd</a:t>
            </a:r>
            <a:r>
              <a:t> layer </a:t>
            </a:r>
          </a:p>
          <a:p>
            <a:pPr marL="91439" indent="-91439" defTabSz="914400">
              <a:lnSpc>
                <a:spcPct val="90000"/>
              </a:lnSpc>
              <a:spcBef>
                <a:spcPts val="1200"/>
              </a:spcBef>
              <a:buClr>
                <a:srgbClr val="92278F"/>
              </a:buClr>
              <a:buSzPct val="100000"/>
              <a:buChar char="❑"/>
              <a:defRPr sz="1400">
                <a:solidFill>
                  <a:srgbClr val="404040"/>
                </a:solidFill>
              </a:defRPr>
            </a:pPr>
            <a:r>
              <a:t>Convolutional network with </a:t>
            </a:r>
          </a:p>
          <a:p>
            <a:pPr marL="0" indent="0" defTabSz="914400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404040"/>
                </a:solidFill>
              </a:defRPr>
            </a:pPr>
            <a:endParaRPr/>
          </a:p>
          <a:p>
            <a:pPr marL="0" indent="0" defTabSz="914400">
              <a:lnSpc>
                <a:spcPct val="90000"/>
              </a:lnSpc>
              <a:spcBef>
                <a:spcPts val="1200"/>
              </a:spcBef>
              <a:defRPr sz="1400">
                <a:solidFill>
                  <a:srgbClr val="404040"/>
                </a:solidFill>
              </a:defRPr>
            </a:pPr>
            <a:r>
              <a:t> </a:t>
            </a:r>
          </a:p>
          <a:p>
            <a:pPr marL="91439" indent="-91439" defTabSz="914400">
              <a:lnSpc>
                <a:spcPct val="90000"/>
              </a:lnSpc>
              <a:spcBef>
                <a:spcPts val="900"/>
              </a:spcBef>
              <a:buClr>
                <a:srgbClr val="92278F"/>
              </a:buClr>
              <a:buSzPct val="100000"/>
              <a:buChar char="❑"/>
              <a:defRPr sz="1400">
                <a:solidFill>
                  <a:srgbClr val="404040"/>
                </a:solidFill>
              </a:defRPr>
            </a:pPr>
            <a:r>
              <a:t>But, a fully-connected layer with same size inputs and outputs:</a:t>
            </a:r>
          </a:p>
          <a:p>
            <a:pPr marL="91439" indent="-91439" defTabSz="914400">
              <a:lnSpc>
                <a:spcPct val="90000"/>
              </a:lnSpc>
              <a:spcBef>
                <a:spcPts val="1200"/>
              </a:spcBef>
              <a:buClr>
                <a:srgbClr val="92278F"/>
              </a:buClr>
              <a:buSzPct val="100000"/>
              <a:buChar char="❑"/>
              <a:defRPr sz="1400">
                <a:solidFill>
                  <a:srgbClr val="404040"/>
                </a:solidFill>
              </a:defRPr>
            </a:pPr>
            <a:endParaRPr/>
          </a:p>
          <a:p>
            <a:pPr marL="91439" indent="-91439" defTabSz="914400">
              <a:spcBef>
                <a:spcPts val="1300"/>
              </a:spcBef>
              <a:buClr>
                <a:srgbClr val="92278F"/>
              </a:buClr>
              <a:buSzPct val="100000"/>
              <a:buChar char="❑"/>
              <a:defRPr sz="1400">
                <a:solidFill>
                  <a:srgbClr val="404040"/>
                </a:solidFill>
              </a:defRPr>
            </a:pPr>
            <a:r>
              <a:t>Convolutional layers exploit </a:t>
            </a:r>
            <a:r>
              <a:rPr>
                <a:solidFill>
                  <a:srgbClr val="D665D3"/>
                </a:solidFill>
              </a:rPr>
              <a:t>translation invariance </a:t>
            </a:r>
          </a:p>
          <a:p>
            <a:pPr marL="384047" lvl="1" indent="-182879" defTabSz="914400">
              <a:lnSpc>
                <a:spcPct val="90000"/>
              </a:lnSpc>
              <a:spcBef>
                <a:spcPts val="400"/>
              </a:spcBef>
              <a:buClr>
                <a:srgbClr val="92278F"/>
              </a:buClr>
              <a:buFont typeface="Calibri"/>
              <a:buChar char="◦"/>
              <a:defRPr sz="1400">
                <a:solidFill>
                  <a:srgbClr val="404040"/>
                </a:solidFill>
              </a:defRPr>
            </a:pPr>
            <a:r>
              <a:t>Local features are small and could be located </a:t>
            </a:r>
          </a:p>
        </p:txBody>
      </p:sp>
      <p:sp>
        <p:nvSpPr>
          <p:cNvPr id="20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13144" y="4772454"/>
            <a:ext cx="273657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7" name="Convolution vs Fully Connected"/>
          <p:cNvSpPr txBox="1"/>
          <p:nvPr/>
        </p:nvSpPr>
        <p:spPr>
          <a:xfrm>
            <a:off x="547687" y="1008062"/>
            <a:ext cx="8139113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604A7B"/>
                </a:solidFill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604A7B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Convolution vs Fully Connected</a:t>
            </a:r>
          </a:p>
        </p:txBody>
      </p:sp>
      <p:pic>
        <p:nvPicPr>
          <p:cNvPr id="208" name="Screenshot 2019-06-06 at 10.40.29 AM.png" descr="Screenshot 2019-06-06 at 10.40.2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14658" y="1902405"/>
            <a:ext cx="3075306" cy="2651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Screenshot 2019-06-06 at 10.41.09 AM.png" descr="Screenshot 2019-06-06 at 10.41.09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15883" y="2177817"/>
            <a:ext cx="1988261" cy="202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Screenshot 2019-06-06 at 10.41.32 AM.png" descr="Screenshot 2019-06-06 at 10.41.32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3441" y="2455485"/>
            <a:ext cx="1495345" cy="2833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Screenshot 2019-06-06 at 10.42.10 AM.png" descr="Screenshot 2019-06-06 at 10.42.10 A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78173" y="2814286"/>
            <a:ext cx="5485880" cy="4475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Screenshot 2019-06-06 at 10.43.03 AM.png" descr="Screenshot 2019-06-06 at 10.43.03 A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64900" y="3676735"/>
            <a:ext cx="5034078" cy="4862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Done easily with Conv2d…"/>
          <p:cNvSpPr txBox="1">
            <a:spLocks noGrp="1"/>
          </p:cNvSpPr>
          <p:nvPr>
            <p:ph type="body" sz="half" idx="4294967295"/>
          </p:nvPr>
        </p:nvSpPr>
        <p:spPr>
          <a:xfrm>
            <a:off x="554037" y="1595437"/>
            <a:ext cx="4865689" cy="285591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91439" indent="-91439" defTabSz="914400">
              <a:lnSpc>
                <a:spcPct val="90000"/>
              </a:lnSpc>
              <a:spcBef>
                <a:spcPts val="1200"/>
              </a:spcBef>
              <a:buClr>
                <a:srgbClr val="92278F"/>
              </a:buClr>
              <a:buSzPct val="100000"/>
              <a:buChar char="❑"/>
              <a:defRPr sz="1400">
                <a:solidFill>
                  <a:srgbClr val="404040"/>
                </a:solidFill>
              </a:defRPr>
            </a:pPr>
            <a:r>
              <a:t>Done easily with Conv2d</a:t>
            </a:r>
          </a:p>
          <a:p>
            <a:pPr marL="384047" lvl="1" indent="-182879" defTabSz="914400">
              <a:lnSpc>
                <a:spcPct val="90000"/>
              </a:lnSpc>
              <a:spcBef>
                <a:spcPts val="400"/>
              </a:spcBef>
              <a:buClr>
                <a:srgbClr val="92278F"/>
              </a:buClr>
              <a:buFont typeface="Calibri"/>
              <a:buChar char="◦"/>
              <a:defRPr sz="1400">
                <a:solidFill>
                  <a:srgbClr val="404040"/>
                </a:solidFill>
              </a:defRPr>
            </a:pPr>
            <a:r>
              <a:t>Specify input_shape (if first layer), kernel size and number of output channels</a:t>
            </a:r>
          </a:p>
          <a:p>
            <a:pPr marL="384047" lvl="1" indent="-182879" defTabSz="914400">
              <a:lnSpc>
                <a:spcPct val="90000"/>
              </a:lnSpc>
              <a:spcBef>
                <a:spcPts val="400"/>
              </a:spcBef>
              <a:buClr>
                <a:srgbClr val="92278F"/>
              </a:buClr>
              <a:buFont typeface="Calibri"/>
              <a:buChar char="◦"/>
              <a:defRPr sz="1400">
                <a:solidFill>
                  <a:srgbClr val="404040"/>
                </a:solidFill>
              </a:defRPr>
            </a:pPr>
            <a:endParaRPr/>
          </a:p>
          <a:p>
            <a:pPr marL="91439" indent="-91439" defTabSz="914400">
              <a:lnSpc>
                <a:spcPct val="90000"/>
              </a:lnSpc>
              <a:spcBef>
                <a:spcPts val="1200"/>
              </a:spcBef>
              <a:buClr>
                <a:srgbClr val="92278F"/>
              </a:buClr>
              <a:buSzPct val="100000"/>
              <a:buChar char="❑"/>
              <a:defRPr sz="1400">
                <a:solidFill>
                  <a:srgbClr val="404040"/>
                </a:solidFill>
              </a:defRPr>
            </a:pPr>
            <a:r>
              <a:t>To illustrate: </a:t>
            </a:r>
          </a:p>
          <a:p>
            <a:pPr marL="384047" lvl="1" indent="-182879" defTabSz="914400">
              <a:lnSpc>
                <a:spcPct val="90000"/>
              </a:lnSpc>
              <a:spcBef>
                <a:spcPts val="400"/>
              </a:spcBef>
              <a:buClr>
                <a:srgbClr val="92278F"/>
              </a:buClr>
              <a:buFont typeface="Calibri"/>
              <a:buChar char="◦"/>
              <a:defRPr sz="1400">
                <a:solidFill>
                  <a:srgbClr val="404040"/>
                </a:solidFill>
              </a:defRPr>
            </a:pPr>
            <a:r>
              <a:t>We create a network with a single convolutional layer</a:t>
            </a:r>
          </a:p>
          <a:p>
            <a:pPr marL="384047" lvl="1" indent="-182879" defTabSz="914400">
              <a:lnSpc>
                <a:spcPct val="90000"/>
              </a:lnSpc>
              <a:spcBef>
                <a:spcPts val="400"/>
              </a:spcBef>
              <a:buClr>
                <a:srgbClr val="92278F"/>
              </a:buClr>
              <a:buFont typeface="Calibri"/>
              <a:buChar char="◦"/>
              <a:defRPr sz="1400">
                <a:solidFill>
                  <a:srgbClr val="404040"/>
                </a:solidFill>
              </a:defRPr>
            </a:pPr>
            <a:r>
              <a:t>Set the weights and biases (normally these would be learned)</a:t>
            </a:r>
          </a:p>
          <a:p>
            <a:pPr marL="384047" lvl="1" indent="-182879" defTabSz="914400">
              <a:lnSpc>
                <a:spcPct val="90000"/>
              </a:lnSpc>
              <a:spcBef>
                <a:spcPts val="400"/>
              </a:spcBef>
              <a:buClr>
                <a:srgbClr val="92278F"/>
              </a:buClr>
              <a:buFont typeface="Calibri"/>
              <a:buChar char="◦"/>
              <a:defRPr sz="1400">
                <a:solidFill>
                  <a:srgbClr val="404040"/>
                </a:solidFill>
              </a:defRPr>
            </a:pPr>
            <a:r>
              <a:t>Run input through the layer (using the predict command)</a:t>
            </a:r>
          </a:p>
          <a:p>
            <a:pPr marL="384047" lvl="1" indent="-182879" defTabSz="914400">
              <a:lnSpc>
                <a:spcPct val="90000"/>
              </a:lnSpc>
              <a:spcBef>
                <a:spcPts val="400"/>
              </a:spcBef>
              <a:buClr>
                <a:srgbClr val="92278F"/>
              </a:buClr>
              <a:buFont typeface="Calibri"/>
              <a:buChar char="◦"/>
              <a:defRPr sz="1400">
                <a:solidFill>
                  <a:srgbClr val="404040"/>
                </a:solidFill>
              </a:defRPr>
            </a:pPr>
            <a:r>
              <a:t>Look at the output</a:t>
            </a:r>
          </a:p>
        </p:txBody>
      </p:sp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13144" y="4772454"/>
            <a:ext cx="273657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7" name="Creating Convolutional Layers in Keras"/>
          <p:cNvSpPr txBox="1"/>
          <p:nvPr/>
        </p:nvSpPr>
        <p:spPr>
          <a:xfrm>
            <a:off x="547687" y="1008062"/>
            <a:ext cx="8139113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604A7B"/>
                </a:solidFill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604A7B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Creating Convolutional Layers in Keras</a:t>
            </a:r>
          </a:p>
        </p:txBody>
      </p:sp>
      <p:pic>
        <p:nvPicPr>
          <p:cNvPr id="21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9316" y="3772884"/>
            <a:ext cx="4865689" cy="9365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13144" y="4772454"/>
            <a:ext cx="273657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2" name="Example 1:  Gradients of a BW image"/>
          <p:cNvSpPr txBox="1"/>
          <p:nvPr/>
        </p:nvSpPr>
        <p:spPr>
          <a:xfrm>
            <a:off x="547687" y="1008062"/>
            <a:ext cx="8139113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604A7B"/>
                </a:solidFill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604A7B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Example 1:  Gradients of a BW image</a:t>
            </a:r>
          </a:p>
        </p:txBody>
      </p:sp>
      <p:sp>
        <p:nvSpPr>
          <p:cNvPr id="223" name="Create simple convolutional layer…"/>
          <p:cNvSpPr txBox="1">
            <a:spLocks noGrp="1"/>
          </p:cNvSpPr>
          <p:nvPr>
            <p:ph type="body" sz="half" idx="4294967295"/>
          </p:nvPr>
        </p:nvSpPr>
        <p:spPr>
          <a:xfrm>
            <a:off x="578912" y="1560011"/>
            <a:ext cx="10058401" cy="180123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91439" indent="-91439" defTabSz="914400">
              <a:lnSpc>
                <a:spcPct val="90000"/>
              </a:lnSpc>
              <a:spcBef>
                <a:spcPts val="1200"/>
              </a:spcBef>
              <a:buClr>
                <a:srgbClr val="92278F"/>
              </a:buClr>
              <a:buSzPct val="100000"/>
              <a:buChar char="❑"/>
              <a:defRPr sz="1400">
                <a:solidFill>
                  <a:srgbClr val="404040"/>
                </a:solidFill>
              </a:defRPr>
            </a:pPr>
            <a:r>
              <a:t>Create simple convolutional layer</a:t>
            </a:r>
          </a:p>
          <a:p>
            <a:pPr marL="91439" indent="-91439" defTabSz="914400">
              <a:lnSpc>
                <a:spcPct val="90000"/>
              </a:lnSpc>
              <a:spcBef>
                <a:spcPts val="1200"/>
              </a:spcBef>
              <a:buClr>
                <a:srgbClr val="92278F"/>
              </a:buClr>
              <a:buSzPct val="100000"/>
              <a:buChar char="❑"/>
              <a:defRPr sz="1400">
                <a:solidFill>
                  <a:srgbClr val="404040"/>
                </a:solidFill>
              </a:defRPr>
            </a:pPr>
            <a:r>
              <a:t>Input:  BW image,  input channel </a:t>
            </a:r>
          </a:p>
          <a:p>
            <a:pPr marL="64007" indent="-64007" defTabSz="914400">
              <a:lnSpc>
                <a:spcPct val="90000"/>
              </a:lnSpc>
              <a:spcBef>
                <a:spcPts val="1200"/>
              </a:spcBef>
              <a:buClr>
                <a:srgbClr val="92278F"/>
              </a:buClr>
              <a:buSzPct val="100000"/>
              <a:buChar char="❑"/>
              <a:defRPr sz="2000">
                <a:solidFill>
                  <a:srgbClr val="404040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rPr sz="1400">
                <a:latin typeface="Arial"/>
                <a:ea typeface="Arial"/>
                <a:cs typeface="Arial"/>
                <a:sym typeface="Arial"/>
              </a:rPr>
              <a:t>Two output channels:   x- and y-gradient,</a:t>
            </a:r>
            <a:r>
              <a:t>  </a:t>
            </a:r>
          </a:p>
        </p:txBody>
      </p:sp>
      <p:pic>
        <p:nvPicPr>
          <p:cNvPr id="22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2515" y="2764550"/>
            <a:ext cx="1224040" cy="1264588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Arrow: Right 5"/>
          <p:cNvSpPr/>
          <p:nvPr/>
        </p:nvSpPr>
        <p:spPr>
          <a:xfrm>
            <a:off x="6805595" y="3297336"/>
            <a:ext cx="876076" cy="212726"/>
          </a:xfrm>
          <a:prstGeom prst="rightArrow">
            <a:avLst>
              <a:gd name="adj1" fmla="val 50000"/>
              <a:gd name="adj2" fmla="val 112019"/>
            </a:avLst>
          </a:prstGeom>
          <a:solidFill>
            <a:srgbClr val="F1CCF0"/>
          </a:solidFill>
          <a:ln w="15875">
            <a:solidFill>
              <a:srgbClr val="6B1C68"/>
            </a:solidFill>
          </a:ln>
        </p:spPr>
        <p:txBody>
          <a:bodyPr lIns="45719" rIns="45719" anchor="ctr"/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26" name="TextBox 7"/>
          <p:cNvSpPr txBox="1"/>
          <p:nvPr/>
        </p:nvSpPr>
        <p:spPr>
          <a:xfrm>
            <a:off x="751813" y="4008403"/>
            <a:ext cx="2264382" cy="739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rgbClr val="D665D3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D665D3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Input.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+mn-lt"/>
                <a:ea typeface="+mn-ea"/>
                <a:cs typeface="+mn-cs"/>
                <a:sym typeface="Calibri"/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One channel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+mn-lt"/>
                <a:ea typeface="+mn-ea"/>
                <a:cs typeface="+mn-cs"/>
                <a:sym typeface="Calibri"/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Shape  = (512,512,1)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7" name="TextBox 9"/>
              <p:cNvSpPr txBox="1"/>
              <p:nvPr/>
            </p:nvSpPr>
            <p:spPr>
              <a:xfrm>
                <a:off x="2494028" y="3045257"/>
                <a:ext cx="3952205" cy="70317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sz="1800" b="0" i="0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𝐺</m:t>
                          </m:r>
                        </m:e>
                        <m:sub>
                          <m: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𝑥</m:t>
                          </m:r>
                        </m:sub>
                      </m:sSub>
                      <m:r>
                        <a:rPr kumimoji="0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kumimoji="0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,   </m:t>
                      </m:r>
                      <m:sSub>
                        <m:sSubPr>
                          <m:ctrlP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𝐺</m:t>
                          </m:r>
                        </m:e>
                        <m:sub>
                          <m: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𝑥</m:t>
                          </m:r>
                        </m:sub>
                      </m:sSub>
                      <m:r>
                        <a:rPr kumimoji="0" sz="18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sym typeface="Arial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sz="1800" b="0" i="1" u="none" strike="noStrike" kern="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kumimoji="0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mc:Choice>
        <mc:Fallback>
          <p:sp>
            <p:nvSpPr>
              <p:cNvPr id="227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028" y="3045257"/>
                <a:ext cx="3952205" cy="703175"/>
              </a:xfrm>
              <a:prstGeom prst="rect">
                <a:avLst/>
              </a:prstGeom>
              <a:blipFill>
                <a:blip r:embed="rId3"/>
                <a:stretch>
                  <a:fillRect r="-11111" b="-347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8" name="TextBox 10"/>
          <p:cNvSpPr txBox="1"/>
          <p:nvPr/>
        </p:nvSpPr>
        <p:spPr>
          <a:xfrm>
            <a:off x="4056169" y="3895332"/>
            <a:ext cx="1122150" cy="49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rgbClr val="D665D3"/>
                </a:solidFill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D665D3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Filters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Two gradient</a:t>
            </a:r>
          </a:p>
        </p:txBody>
      </p:sp>
      <p:sp>
        <p:nvSpPr>
          <p:cNvPr id="229" name="TextBox 11"/>
          <p:cNvSpPr txBox="1"/>
          <p:nvPr/>
        </p:nvSpPr>
        <p:spPr>
          <a:xfrm>
            <a:off x="2147253" y="3102200"/>
            <a:ext cx="515798" cy="713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0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*</a:t>
            </a:r>
          </a:p>
        </p:txBody>
      </p:sp>
      <p:pic>
        <p:nvPicPr>
          <p:cNvPr id="230" name="Picture 12" descr="Picture 1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84944" y="3133950"/>
            <a:ext cx="650241" cy="650241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Slide Number Placeholder 3"/>
          <p:cNvSpPr txBox="1"/>
          <p:nvPr/>
        </p:nvSpPr>
        <p:spPr>
          <a:xfrm>
            <a:off x="8985565" y="5647900"/>
            <a:ext cx="33586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/>
          <a:p>
            <a:pPr marL="0" marR="0" lvl="0" indent="0" algn="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fld id="{86CB4B4D-7CA3-9044-876B-883B54F8677D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t>48</a:t>
            </a:fld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￼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13144" y="4772454"/>
            <a:ext cx="273657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5" name="Create a Layer in Keras"/>
          <p:cNvSpPr txBox="1"/>
          <p:nvPr/>
        </p:nvSpPr>
        <p:spPr>
          <a:xfrm>
            <a:off x="547687" y="1008062"/>
            <a:ext cx="8139113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604A7B"/>
                </a:solidFill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604A7B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Create a Layer in Keras</a:t>
            </a:r>
          </a:p>
        </p:txBody>
      </p:sp>
      <p:sp>
        <p:nvSpPr>
          <p:cNvPr id="236" name="Content Placeholder 2"/>
          <p:cNvSpPr txBox="1"/>
          <p:nvPr/>
        </p:nvSpPr>
        <p:spPr>
          <a:xfrm>
            <a:off x="5599093" y="1678567"/>
            <a:ext cx="3203199" cy="3028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marL="91439" marR="0" lvl="0" indent="-91439" algn="l" defTabSz="914400" rtl="0" eaLnBrk="1" fontAlgn="auto" latinLnBrk="0" hangingPunc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2278F"/>
              </a:buClr>
              <a:buSzPct val="100000"/>
              <a:buFontTx/>
              <a:buChar char="❑"/>
              <a:tabLst/>
              <a:defRPr sz="1400">
                <a:solidFill>
                  <a:srgbClr val="404040"/>
                </a:solidFill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Create a single layer model</a:t>
            </a:r>
          </a:p>
          <a:p>
            <a:pPr marL="91439" marR="0" lvl="0" indent="-91439" algn="l" defTabSz="914400" rtl="0" eaLnBrk="1" fontAlgn="auto" latinLnBrk="0" hangingPunc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2278F"/>
              </a:buClr>
              <a:buSzPct val="100000"/>
              <a:buFontTx/>
              <a:buChar char="❑"/>
              <a:tabLst/>
              <a:defRPr sz="1400">
                <a:solidFill>
                  <a:srgbClr val="404040"/>
                </a:solidFill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Use the Conv2D layer</a:t>
            </a:r>
          </a:p>
          <a:p>
            <a:pPr marL="91439" marR="0" lvl="0" indent="-91439" algn="l" defTabSz="914400" rtl="0" eaLnBrk="1" fontAlgn="auto" latinLnBrk="0" hangingPunc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2278F"/>
              </a:buClr>
              <a:buSzPct val="100000"/>
              <a:buFontTx/>
              <a:buChar char="❑"/>
              <a:tabLst/>
              <a:defRPr sz="1400">
                <a:solidFill>
                  <a:srgbClr val="404040"/>
                </a:solidFill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Specify</a:t>
            </a:r>
          </a:p>
          <a:p>
            <a:pPr marL="384047" marR="0" lvl="1" indent="-182879" algn="l" defTabSz="914400" rtl="0" eaLnBrk="1" fontAlgn="auto" latinLnBrk="0" hangingPunc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2278F"/>
              </a:buClr>
              <a:buSzPct val="100000"/>
              <a:buFont typeface="Calibri"/>
              <a:buChar char="◦"/>
              <a:tabLst/>
              <a:defRPr sz="1400">
                <a:solidFill>
                  <a:srgbClr val="404040"/>
                </a:solidFill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Kernel size</a:t>
            </a:r>
          </a:p>
          <a:p>
            <a:pPr marL="384047" marR="0" lvl="1" indent="-182879" algn="l" defTabSz="914400" rtl="0" eaLnBrk="1" fontAlgn="auto" latinLnBrk="0" hangingPunc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2278F"/>
              </a:buClr>
              <a:buSzPct val="100000"/>
              <a:buFont typeface="Calibri"/>
              <a:buChar char="◦"/>
              <a:tabLst/>
              <a:defRPr sz="1400">
                <a:solidFill>
                  <a:srgbClr val="404040"/>
                </a:solidFill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Number of output channels</a:t>
            </a:r>
          </a:p>
          <a:p>
            <a:pPr marL="384047" marR="0" lvl="1" indent="-182879" algn="l" defTabSz="914400" rtl="0" eaLnBrk="1" fontAlgn="auto" latinLnBrk="0" hangingPunc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2278F"/>
              </a:buClr>
              <a:buSzPct val="100000"/>
              <a:buFont typeface="Calibri"/>
              <a:buChar char="◦"/>
              <a:tabLst/>
              <a:defRPr sz="1400">
                <a:solidFill>
                  <a:srgbClr val="404040"/>
                </a:solidFill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Input shape </a:t>
            </a:r>
          </a:p>
          <a:p>
            <a:pPr marL="91439" marR="0" lvl="0" indent="-91439" algn="l" defTabSz="914400" rtl="0" eaLnBrk="1" fontAlgn="auto" latinLnBrk="0" hangingPunc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2278F"/>
              </a:buClr>
              <a:buSzPct val="100000"/>
              <a:buFontTx/>
              <a:buChar char="❑"/>
              <a:tabLst/>
              <a:defRPr sz="1400">
                <a:solidFill>
                  <a:srgbClr val="404040"/>
                </a:solidFill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Why do we have 20 parameters?</a:t>
            </a:r>
          </a:p>
        </p:txBody>
      </p:sp>
      <p:pic>
        <p:nvPicPr>
          <p:cNvPr id="23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7443" y="1521771"/>
            <a:ext cx="4163024" cy="1037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5412" y="2697636"/>
            <a:ext cx="4267086" cy="17127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Placeholder 3">
            <a:extLst>
              <a:ext uri="{FF2B5EF4-FFF2-40B4-BE49-F238E27FC236}">
                <a16:creationId xmlns:a16="http://schemas.microsoft.com/office/drawing/2014/main" id="{7207C28A-3D29-4525-BB2A-F984E1E587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auto">
          <a:xfrm>
            <a:off x="6176963" y="228600"/>
            <a:ext cx="2740025" cy="2651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172" name="Date Placeholder 2">
            <a:extLst>
              <a:ext uri="{FF2B5EF4-FFF2-40B4-BE49-F238E27FC236}">
                <a16:creationId xmlns:a16="http://schemas.microsoft.com/office/drawing/2014/main" id="{4244CB69-2C48-4D4F-BAA8-69C3F28AAC8F}"/>
              </a:ext>
            </a:extLst>
          </p:cNvPr>
          <p:cNvSpPr>
            <a:spLocks noGrp="1" noChangeArrowheads="1"/>
          </p:cNvSpPr>
          <p:nvPr>
            <p:ph type="dt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CB47B0D-CF10-42B9-8ADD-82F543FC7D73}" type="datetime1">
              <a:rPr lang="en-US" altLang="en-US" smtClean="0">
                <a:solidFill>
                  <a:srgbClr val="898989"/>
                </a:solidFill>
              </a:rPr>
              <a:pPr/>
              <a:t>6/6/2019</a:t>
            </a:fld>
            <a:endParaRPr lang="en-US" altLang="en-US">
              <a:solidFill>
                <a:srgbClr val="898989"/>
              </a:solidFill>
            </a:endParaRPr>
          </a:p>
        </p:txBody>
      </p:sp>
      <p:sp>
        <p:nvSpPr>
          <p:cNvPr id="7173" name="Slide Number Placeholder 3">
            <a:extLst>
              <a:ext uri="{FF2B5EF4-FFF2-40B4-BE49-F238E27FC236}">
                <a16:creationId xmlns:a16="http://schemas.microsoft.com/office/drawing/2014/main" id="{14E8B467-F7EC-4AA4-B467-E26C3D4899B4}"/>
              </a:ext>
            </a:extLst>
          </p:cNvPr>
          <p:cNvSpPr>
            <a:spLocks noGrp="1" noChangeArrowheads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B492D3B-197F-407A-9DB6-D6DC27088AFB}" type="slidenum">
              <a:rPr lang="en-US" altLang="en-US" smtClean="0">
                <a:solidFill>
                  <a:srgbClr val="898989"/>
                </a:solidFill>
              </a:rPr>
              <a:pPr/>
              <a:t>5</a:t>
            </a:fld>
            <a:endParaRPr lang="en-US" altLang="en-US">
              <a:solidFill>
                <a:srgbClr val="89898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12A4D5-D07A-4A3B-AA68-EF2142B98B87}"/>
              </a:ext>
            </a:extLst>
          </p:cNvPr>
          <p:cNvSpPr txBox="1"/>
          <p:nvPr/>
        </p:nvSpPr>
        <p:spPr>
          <a:xfrm flipH="1">
            <a:off x="2024439" y="2430433"/>
            <a:ext cx="50951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" sz="2000" b="1" dirty="0">
                <a:solidFill>
                  <a:schemeClr val="accent4">
                    <a:lumMod val="75000"/>
                  </a:schemeClr>
                </a:solidFill>
                <a:latin typeface="+mn-lt"/>
                <a:ea typeface="ＭＳ Ｐゴシック" charset="0"/>
                <a:cs typeface="Arial" panose="020B0604020202020204" pitchFamily="34" charset="0"/>
              </a:rPr>
              <a:t>Recent History of Deep Neural Networks</a:t>
            </a:r>
            <a:endParaRPr lang="en-US" sz="2000" b="1" dirty="0">
              <a:solidFill>
                <a:schemeClr val="accent4">
                  <a:lumMod val="75000"/>
                </a:schemeClr>
              </a:solidFill>
              <a:latin typeface="+mn-lt"/>
              <a:ea typeface="ＭＳ Ｐゴシック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3465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13144" y="4772454"/>
            <a:ext cx="273657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2" name="Set the Weights"/>
          <p:cNvSpPr txBox="1"/>
          <p:nvPr/>
        </p:nvSpPr>
        <p:spPr>
          <a:xfrm>
            <a:off x="547687" y="1008062"/>
            <a:ext cx="8139113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604A7B"/>
                </a:solidFill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604A7B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Set the Weights</a:t>
            </a:r>
          </a:p>
        </p:txBody>
      </p:sp>
      <p:pic>
        <p:nvPicPr>
          <p:cNvPr id="243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4913" y="1737992"/>
            <a:ext cx="2896624" cy="1347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1232" y="2984147"/>
            <a:ext cx="2740026" cy="1173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92661" y="3262943"/>
            <a:ext cx="2740026" cy="615737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Content Placeholder 2"/>
          <p:cNvSpPr txBox="1"/>
          <p:nvPr/>
        </p:nvSpPr>
        <p:spPr>
          <a:xfrm>
            <a:off x="5032516" y="1678567"/>
            <a:ext cx="4671736" cy="2943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marL="91439" marR="0" lvl="0" indent="-91439" algn="l" defTabSz="914400" rtl="0" eaLnBrk="1" fontAlgn="auto" latinLnBrk="0" hangingPunc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2278F"/>
              </a:buClr>
              <a:buSzPct val="100000"/>
              <a:buFontTx/>
              <a:buChar char="❑"/>
              <a:tabLst/>
              <a:defRPr sz="1400">
                <a:solidFill>
                  <a:srgbClr val="404040"/>
                </a:solidFill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Read the weights and the shapes</a:t>
            </a:r>
          </a:p>
          <a:p>
            <a:pPr marL="91439" marR="0" lvl="0" indent="-91439" algn="l" defTabSz="914400" rtl="0" eaLnBrk="1" fontAlgn="auto" latinLnBrk="0" hangingPunc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2278F"/>
              </a:buClr>
              <a:buSzPct val="100000"/>
              <a:buFontTx/>
              <a:buChar char="❑"/>
              <a:tabLst/>
              <a:defRPr sz="1400">
                <a:solidFill>
                  <a:srgbClr val="404040"/>
                </a:solidFill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Set the weights to the two filters</a:t>
            </a:r>
          </a:p>
          <a:p>
            <a:pPr marL="91439" marR="0" lvl="0" indent="-91439" algn="l" defTabSz="914400" rtl="0" eaLnBrk="1" fontAlgn="auto" latinLnBrk="0" hangingPunc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2278F"/>
              </a:buClr>
              <a:buSzPct val="100000"/>
              <a:buFontTx/>
              <a:buChar char="❑"/>
              <a:tabLst/>
              <a:defRPr sz="1400">
                <a:solidFill>
                  <a:srgbClr val="404040"/>
                </a:solidFill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Normally, these would be trained</a:t>
            </a:r>
          </a:p>
          <a:p>
            <a:pPr marL="91439" marR="0" lvl="0" indent="-91439" algn="l" defTabSz="914400" rtl="0" eaLnBrk="1" fontAlgn="auto" latinLnBrk="0" hangingPunc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2278F"/>
              </a:buClr>
              <a:buSzPct val="100000"/>
              <a:buFontTx/>
              <a:buChar char="❑"/>
              <a:tabLst/>
              <a:defRPr sz="1400">
                <a:solidFill>
                  <a:srgbClr val="404040"/>
                </a:solidFill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Run the input through the network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13144" y="4772454"/>
            <a:ext cx="273657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50" name="Perform Convolution in Keras"/>
          <p:cNvSpPr txBox="1"/>
          <p:nvPr/>
        </p:nvSpPr>
        <p:spPr>
          <a:xfrm>
            <a:off x="547687" y="1008062"/>
            <a:ext cx="8139113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604A7B"/>
                </a:solidFill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604A7B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Perform Convolution in Keras</a:t>
            </a:r>
          </a:p>
        </p:txBody>
      </p:sp>
      <p:sp>
        <p:nvSpPr>
          <p:cNvPr id="251" name="Content Placeholder 2"/>
          <p:cNvSpPr txBox="1"/>
          <p:nvPr/>
        </p:nvSpPr>
        <p:spPr>
          <a:xfrm>
            <a:off x="578912" y="1678567"/>
            <a:ext cx="5952450" cy="1801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marL="91439" marR="0" lvl="0" indent="-91439" algn="l" defTabSz="914400" rtl="0" eaLnBrk="1" fontAlgn="auto" latinLnBrk="0" hangingPunc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2278F"/>
              </a:buClr>
              <a:buSzPct val="100000"/>
              <a:buFontTx/>
              <a:buChar char="❑"/>
              <a:tabLst/>
              <a:defRPr sz="1400">
                <a:solidFill>
                  <a:srgbClr val="404040"/>
                </a:solidFill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Create input x</a:t>
            </a:r>
          </a:p>
          <a:p>
            <a:pPr marL="384047" marR="0" lvl="1" indent="-182879" algn="l" defTabSz="914400" rtl="0" eaLnBrk="1" fontAlgn="auto" latinLnBrk="0" hangingPunc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2278F"/>
              </a:buClr>
              <a:buSzPct val="100000"/>
              <a:buFont typeface="Calibri"/>
              <a:buChar char="◦"/>
              <a:tabLst/>
              <a:defRPr sz="1400">
                <a:solidFill>
                  <a:srgbClr val="404040"/>
                </a:solidFill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Need to reshape</a:t>
            </a:r>
          </a:p>
          <a:p>
            <a:pPr marL="91439" marR="0" lvl="0" indent="-91439" algn="l" defTabSz="914400" rtl="0" eaLnBrk="1" fontAlgn="auto" latinLnBrk="0" hangingPunc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2278F"/>
              </a:buClr>
              <a:buSzPct val="100000"/>
              <a:buFontTx/>
              <a:buChar char="❑"/>
              <a:tabLst/>
              <a:defRPr sz="1400">
                <a:solidFill>
                  <a:srgbClr val="404040"/>
                </a:solidFill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Use predict command to compute output</a:t>
            </a:r>
          </a:p>
          <a:p>
            <a:pPr marL="91439" marR="0" lvl="0" indent="-91439" algn="l" defTabSz="914400" rtl="0" eaLnBrk="1" fontAlgn="auto" latinLnBrk="0" hangingPunc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2278F"/>
              </a:buClr>
              <a:buSzPct val="100000"/>
              <a:buFontTx/>
              <a:buChar char="❑"/>
              <a:tabLst/>
              <a:defRPr sz="1400">
                <a:solidFill>
                  <a:srgbClr val="404040"/>
                </a:solidFill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Generates two output channels y </a:t>
            </a:r>
          </a:p>
        </p:txBody>
      </p:sp>
      <p:sp>
        <p:nvSpPr>
          <p:cNvPr id="252" name="Arrow: Right 5"/>
          <p:cNvSpPr/>
          <p:nvPr/>
        </p:nvSpPr>
        <p:spPr>
          <a:xfrm>
            <a:off x="4506928" y="3606605"/>
            <a:ext cx="958647" cy="52150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1CCF0"/>
          </a:solidFill>
          <a:ln w="15875">
            <a:solidFill>
              <a:srgbClr val="6B1C68"/>
            </a:solidFill>
          </a:ln>
        </p:spPr>
        <p:txBody>
          <a:bodyPr lIns="45719" rIns="45719" anchor="ctr"/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pic>
        <p:nvPicPr>
          <p:cNvPr id="253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59149" y="3290120"/>
            <a:ext cx="2760132" cy="13786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2021" y="3177985"/>
            <a:ext cx="1334486" cy="1378693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TextBox 11"/>
          <p:cNvSpPr txBox="1"/>
          <p:nvPr/>
        </p:nvSpPr>
        <p:spPr>
          <a:xfrm>
            <a:off x="1238673" y="2892453"/>
            <a:ext cx="646136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rgbClr val="D665D3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D665D3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Input  </a:t>
            </a: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x</a:t>
            </a:r>
          </a:p>
        </p:txBody>
      </p:sp>
      <p:sp>
        <p:nvSpPr>
          <p:cNvPr id="256" name="TextBox 13"/>
          <p:cNvSpPr txBox="1"/>
          <p:nvPr/>
        </p:nvSpPr>
        <p:spPr>
          <a:xfrm>
            <a:off x="2981241" y="3542237"/>
            <a:ext cx="1113468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rgbClr val="D665D3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D665D3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Filters</a:t>
            </a:r>
          </a:p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latin typeface="+mn-lt"/>
                <a:ea typeface="+mn-ea"/>
                <a:cs typeface="+mn-cs"/>
                <a:sym typeface="Calibri"/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Two gradients</a:t>
            </a:r>
          </a:p>
        </p:txBody>
      </p:sp>
      <p:sp>
        <p:nvSpPr>
          <p:cNvPr id="257" name="TextBox 14"/>
          <p:cNvSpPr txBox="1"/>
          <p:nvPr/>
        </p:nvSpPr>
        <p:spPr>
          <a:xfrm>
            <a:off x="2503194" y="3510487"/>
            <a:ext cx="596266" cy="713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0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*</a:t>
            </a:r>
          </a:p>
        </p:txBody>
      </p:sp>
      <p:pic>
        <p:nvPicPr>
          <p:cNvPr id="258" name="Picture 15" descr="Picture 1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37835" y="1315742"/>
            <a:ext cx="2995548" cy="673158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TextBox 16"/>
          <p:cNvSpPr txBox="1"/>
          <p:nvPr/>
        </p:nvSpPr>
        <p:spPr>
          <a:xfrm>
            <a:off x="6011791" y="2841091"/>
            <a:ext cx="95772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cs typeface="Courier New"/>
                <a:sym typeface="Courier New"/>
              </a:rPr>
              <a:t>y[:,:,0]</a:t>
            </a:r>
          </a:p>
        </p:txBody>
      </p:sp>
      <p:sp>
        <p:nvSpPr>
          <p:cNvPr id="260" name="TextBox 17"/>
          <p:cNvSpPr txBox="1"/>
          <p:nvPr/>
        </p:nvSpPr>
        <p:spPr>
          <a:xfrm>
            <a:off x="7357093" y="2841091"/>
            <a:ext cx="95772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cs typeface="Courier New"/>
                <a:sym typeface="Courier New"/>
              </a:rPr>
              <a:t>y[:,:,1]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13144" y="4772454"/>
            <a:ext cx="273657" cy="26425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3" name="Example 2:  Color Input"/>
          <p:cNvSpPr txBox="1"/>
          <p:nvPr/>
        </p:nvSpPr>
        <p:spPr>
          <a:xfrm>
            <a:off x="547687" y="1008062"/>
            <a:ext cx="8139113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604A7B"/>
                </a:solidFill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604A7B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Example 2:  Color Input</a:t>
            </a:r>
          </a:p>
        </p:txBody>
      </p:sp>
      <p:sp>
        <p:nvSpPr>
          <p:cNvPr id="264" name="Content Placeholder 2"/>
          <p:cNvSpPr txBox="1"/>
          <p:nvPr/>
        </p:nvSpPr>
        <p:spPr>
          <a:xfrm>
            <a:off x="495973" y="1627767"/>
            <a:ext cx="7473692" cy="2661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pPr marL="91439" marR="0" lvl="0" indent="-91439" algn="l" defTabSz="914400" rtl="0" eaLnBrk="1" fontAlgn="auto" latinLnBrk="0" hangingPunc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2278F"/>
              </a:buClr>
              <a:buSzPct val="100000"/>
              <a:buFontTx/>
              <a:buChar char="❑"/>
              <a:tabLst/>
              <a:defRPr sz="1400">
                <a:solidFill>
                  <a:srgbClr val="404040"/>
                </a:solidFill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Input:  Single color input</a:t>
            </a:r>
          </a:p>
          <a:p>
            <a:pPr marL="384047" marR="0" lvl="1" indent="-182879" algn="l" defTabSz="914400" rtl="0" eaLnBrk="1" fontAlgn="auto" latinLnBrk="0" hangingPunc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2278F"/>
              </a:buClr>
              <a:buSzPct val="100000"/>
              <a:buFont typeface="Calibri"/>
              <a:buChar char="◦"/>
              <a:tabLst/>
              <a:defRPr sz="1400">
                <a:solidFill>
                  <a:srgbClr val="404040"/>
                </a:solidFill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input channels</a:t>
            </a:r>
          </a:p>
          <a:p>
            <a:pPr marL="384047" marR="0" lvl="1" indent="-182879" algn="l" defTabSz="914400" rtl="0" eaLnBrk="1" fontAlgn="auto" latinLnBrk="0" hangingPunc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2278F"/>
              </a:buClr>
              <a:buSzPct val="100000"/>
              <a:buFont typeface="Calibri"/>
              <a:buChar char="◦"/>
              <a:tabLst/>
              <a:defRPr sz="1400">
                <a:solidFill>
                  <a:srgbClr val="404040"/>
                </a:solidFill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Input size per sample = 368 x 487 x 3 </a:t>
            </a:r>
          </a:p>
          <a:p>
            <a:pPr marL="91439" marR="0" lvl="0" indent="-91439" algn="l" defTabSz="914400" rtl="0" eaLnBrk="1" fontAlgn="auto" latinLnBrk="0" hangingPunct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2278F"/>
              </a:buClr>
              <a:buSzPct val="100000"/>
              <a:buFontTx/>
              <a:buChar char="❑"/>
              <a:tabLst/>
              <a:defRPr sz="1400">
                <a:solidFill>
                  <a:srgbClr val="404040"/>
                </a:solidFill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Output:  Filter with four different color filters</a:t>
            </a:r>
          </a:p>
          <a:p>
            <a:pPr marL="384047" marR="0" lvl="1" indent="-182879" algn="l" defTabSz="914400" rtl="0" eaLnBrk="1" fontAlgn="auto" latinLnBrk="0" hangingPunc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2278F"/>
              </a:buClr>
              <a:buSzPct val="100000"/>
              <a:buFont typeface="Calibri"/>
              <a:buChar char="◦"/>
              <a:tabLst/>
              <a:defRPr sz="1400">
                <a:solidFill>
                  <a:srgbClr val="404040"/>
                </a:solidFill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Each kernel is 9 x 9</a:t>
            </a:r>
          </a:p>
          <a:p>
            <a:pPr marL="384047" marR="0" lvl="1" indent="-182879" algn="l" defTabSz="914400" rtl="0" eaLnBrk="1" fontAlgn="auto" latinLnBrk="0" hangingPunct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2278F"/>
              </a:buClr>
              <a:buSzPct val="100000"/>
              <a:buFont typeface="Calibri"/>
              <a:buChar char="◦"/>
              <a:tabLst/>
              <a:defRPr sz="1400">
                <a:solidFill>
                  <a:srgbClr val="404040"/>
                </a:solidFill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output channels</a:t>
            </a:r>
          </a:p>
        </p:txBody>
      </p:sp>
      <p:pic>
        <p:nvPicPr>
          <p:cNvPr id="26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3072" y="3163152"/>
            <a:ext cx="1661856" cy="1331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96864" y="3197111"/>
            <a:ext cx="4038950" cy="1238612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TextBox 6"/>
          <p:cNvSpPr txBox="1"/>
          <p:nvPr/>
        </p:nvSpPr>
        <p:spPr>
          <a:xfrm>
            <a:off x="2298077" y="3510346"/>
            <a:ext cx="596266" cy="713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0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*</a:t>
            </a:r>
          </a:p>
        </p:txBody>
      </p:sp>
      <p:sp>
        <p:nvSpPr>
          <p:cNvPr id="268" name="Arrow: Right 7"/>
          <p:cNvSpPr/>
          <p:nvPr/>
        </p:nvSpPr>
        <p:spPr>
          <a:xfrm>
            <a:off x="7144379" y="3601971"/>
            <a:ext cx="743045" cy="327291"/>
          </a:xfrm>
          <a:prstGeom prst="rightArrow">
            <a:avLst>
              <a:gd name="adj1" fmla="val 50000"/>
              <a:gd name="adj2" fmla="val 61752"/>
            </a:avLst>
          </a:prstGeom>
          <a:solidFill>
            <a:srgbClr val="F1CCF0"/>
          </a:solidFill>
          <a:ln w="15875">
            <a:solidFill>
              <a:srgbClr val="6B1C68"/>
            </a:solidFill>
          </a:ln>
        </p:spPr>
        <p:txBody>
          <a:bodyPr lIns="45719" rIns="45719" anchor="ctr"/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pic>
        <p:nvPicPr>
          <p:cNvPr id="269" name="Picture 9" descr="Picture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47172" y="3236138"/>
            <a:ext cx="1058958" cy="10589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F344CF-4E68-4CBC-91FE-8B03C570CD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4A9031-9A37-4C0B-AA3E-1DAF9C805CC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EABEE942-E86E-47B7-A755-522591817666}" type="datetime1">
              <a:rPr lang="en-US" altLang="en-US" smtClean="0"/>
              <a:pPr>
                <a:defRPr/>
              </a:pPr>
              <a:t>6/6/2019</a:t>
            </a:fld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CFA0C-4638-45C4-B5D8-533D9C86AB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6567049" y="4777192"/>
            <a:ext cx="2133600" cy="274637"/>
          </a:xfrm>
        </p:spPr>
        <p:txBody>
          <a:bodyPr/>
          <a:lstStyle/>
          <a:p>
            <a:pPr>
              <a:defRPr/>
            </a:pPr>
            <a:fld id="{51BA0D02-FCDC-414C-AFB6-6BF37A4D7D6B}" type="slidenum">
              <a:rPr lang="en-US" altLang="en-US" smtClean="0"/>
              <a:pPr>
                <a:defRPr/>
              </a:pPr>
              <a:t>53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ED73B2-883F-4F4A-B7AF-41FB6F15C5AB}"/>
              </a:ext>
            </a:extLst>
          </p:cNvPr>
          <p:cNvSpPr txBox="1"/>
          <p:nvPr/>
        </p:nvSpPr>
        <p:spPr>
          <a:xfrm>
            <a:off x="457200" y="739032"/>
            <a:ext cx="45302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2200" b="1" dirty="0">
                <a:solidFill>
                  <a:schemeClr val="accent4">
                    <a:lumMod val="75000"/>
                  </a:schemeClr>
                </a:solidFill>
                <a:ea typeface="ＭＳ Ｐゴシック" charset="0"/>
                <a:cs typeface="Arial" panose="020B0604020202020204" pitchFamily="34" charset="0"/>
              </a:rPr>
              <a:t>Deep Networks: Using our Tools</a:t>
            </a:r>
            <a:endParaRPr lang="en-US" sz="2200" b="1" dirty="0">
              <a:solidFill>
                <a:schemeClr val="accent4">
                  <a:lumMod val="75000"/>
                </a:schemeClr>
              </a:solidFill>
              <a:ea typeface="ＭＳ Ｐゴシック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Google Shape;61;p14">
                <a:extLst>
                  <a:ext uri="{FF2B5EF4-FFF2-40B4-BE49-F238E27FC236}">
                    <a16:creationId xmlns:a16="http://schemas.microsoft.com/office/drawing/2014/main" id="{2850EBDE-B263-4C0D-AEDC-27C7861BF1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1700" y="1138224"/>
                <a:ext cx="8520600" cy="3493933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lvl1pPr marL="342900" indent="-3429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 sz="2400" kern="12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  <a:cs typeface="ＭＳ Ｐゴシック" charset="0"/>
                  </a:defRPr>
                </a:lvl1pPr>
                <a:lvl2pPr marL="628650" indent="-17145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  <a:cs typeface="+mn-cs"/>
                  </a:defRPr>
                </a:lvl2pPr>
                <a:lvl3pPr marL="1085850" indent="-17145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  <a:cs typeface="+mn-cs"/>
                  </a:defRPr>
                </a:lvl3pPr>
                <a:lvl4pPr marL="16002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Courier New" panose="02070309020205020404" pitchFamily="49" charset="0"/>
                  <a:buChar char="o"/>
                  <a:defRPr sz="1400" kern="12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  <a:cs typeface="+mn-cs"/>
                  </a:defRPr>
                </a:lvl4pPr>
                <a:lvl5pPr marL="2114550" indent="-28575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1400" kern="12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dirty="0">
                    <a:solidFill>
                      <a:schemeClr val="tx1"/>
                    </a:solidFill>
                    <a:ea typeface="ＭＳ Ｐゴシック" charset="0"/>
                    <a:cs typeface="Arial"/>
                  </a:rPr>
                  <a:t>What we have at our disposal: Loosely Defined “Layers”</a:t>
                </a:r>
              </a:p>
              <a:p>
                <a:pPr marL="457200">
                  <a:spcBef>
                    <a:spcPts val="1600"/>
                  </a:spcBef>
                  <a:spcAft>
                    <a:spcPts val="0"/>
                  </a:spcAft>
                  <a:buSzPts val="1800"/>
                  <a:buFont typeface="Wingdings" panose="05000000000000000000" pitchFamily="2" charset="2"/>
                  <a:buChar char="q"/>
                </a:pPr>
                <a:r>
                  <a:rPr lang="en-US" sz="1600" dirty="0">
                    <a:solidFill>
                      <a:schemeClr val="tx1"/>
                    </a:solidFill>
                    <a:ea typeface="ＭＳ Ｐゴシック" charset="0"/>
                    <a:cs typeface="Arial"/>
                  </a:rPr>
                  <a:t>Fully Connected Layers</a:t>
                </a:r>
              </a:p>
              <a:p>
                <a:pPr marL="914400" lvl="1" indent="-31750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-"/>
                </a:pPr>
                <a:r>
                  <a:rPr lang="en-US" sz="1600" dirty="0">
                    <a:solidFill>
                      <a:schemeClr val="tx1"/>
                    </a:solidFill>
                    <a:ea typeface="ＭＳ Ｐゴシック" charset="0"/>
                    <a:cs typeface="Arial"/>
                  </a:rPr>
                  <a:t>Linear Transform with activation,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charset="0"/>
                        <a:cs typeface="Arial"/>
                      </a:rPr>
                      <m:t>𝑓</m:t>
                    </m:r>
                    <m:r>
                      <a:rPr lang="en-US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charset="0"/>
                        <a:cs typeface="Arial"/>
                      </a:rPr>
                      <m:t>(</m:t>
                    </m:r>
                    <m: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charset="0"/>
                        <a:cs typeface="Arial"/>
                      </a:rPr>
                      <m:t>𝑊𝑥</m:t>
                    </m:r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charset="0"/>
                        <a:cs typeface="Arial"/>
                      </a:rPr>
                      <m:t> + </m:t>
                    </m:r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charset="0"/>
                        <a:cs typeface="Arial"/>
                      </a:rPr>
                      <m:t>𝑏</m:t>
                    </m:r>
                    <m:r>
                      <a:rPr lang="en-US" sz="16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ＭＳ Ｐゴシック" charset="0"/>
                        <a:cs typeface="Arial"/>
                      </a:rPr>
                      <m:t> )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ea typeface="ＭＳ Ｐゴシック" charset="0"/>
                  <a:cs typeface="Arial"/>
                </a:endParaRPr>
              </a:p>
              <a:p>
                <a:pPr marL="457200"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Wingdings" panose="05000000000000000000" pitchFamily="2" charset="2"/>
                  <a:buChar char="q"/>
                </a:pPr>
                <a:r>
                  <a:rPr lang="en-US" sz="1600" dirty="0">
                    <a:solidFill>
                      <a:schemeClr val="tx1"/>
                    </a:solidFill>
                    <a:ea typeface="ＭＳ Ｐゴシック" charset="0"/>
                    <a:cs typeface="Arial"/>
                  </a:rPr>
                  <a:t>Convolutional Layers</a:t>
                </a:r>
              </a:p>
              <a:p>
                <a:pPr marL="914400" lvl="1" indent="-31750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-"/>
                </a:pPr>
                <a:r>
                  <a:rPr lang="en-US" sz="1600" dirty="0">
                    <a:solidFill>
                      <a:schemeClr val="tx1"/>
                    </a:solidFill>
                    <a:ea typeface="ＭＳ Ｐゴシック" charset="0"/>
                    <a:cs typeface="Arial"/>
                  </a:rPr>
                  <a:t>Conv. Kernels</a:t>
                </a:r>
              </a:p>
              <a:p>
                <a:pPr marL="914400" lvl="1" indent="-31750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-"/>
                </a:pPr>
                <a:r>
                  <a:rPr lang="en-US" sz="1600" dirty="0">
                    <a:solidFill>
                      <a:schemeClr val="tx1"/>
                    </a:solidFill>
                    <a:ea typeface="ＭＳ Ｐゴシック" charset="0"/>
                    <a:cs typeface="Arial"/>
                  </a:rPr>
                  <a:t>Pooling</a:t>
                </a:r>
              </a:p>
              <a:p>
                <a:pPr marL="457200"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Wingdings" panose="05000000000000000000" pitchFamily="2" charset="2"/>
                  <a:buChar char="q"/>
                </a:pPr>
                <a:r>
                  <a:rPr lang="en-US" sz="1600" dirty="0">
                    <a:solidFill>
                      <a:schemeClr val="tx1"/>
                    </a:solidFill>
                    <a:ea typeface="ＭＳ Ｐゴシック" charset="0"/>
                    <a:cs typeface="Arial"/>
                  </a:rPr>
                  <a:t>Dimensionality Expansion and Reduction</a:t>
                </a:r>
              </a:p>
              <a:p>
                <a:pPr marL="914400" lvl="1" indent="-31750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-"/>
                </a:pPr>
                <a:r>
                  <a:rPr lang="en-US" sz="1600" dirty="0">
                    <a:solidFill>
                      <a:schemeClr val="tx1"/>
                    </a:solidFill>
                    <a:ea typeface="ＭＳ Ｐゴシック" charset="0"/>
                    <a:cs typeface="Arial"/>
                  </a:rPr>
                  <a:t>Important way to intuit the function of layers</a:t>
                </a:r>
              </a:p>
              <a:p>
                <a:pPr marL="914400" lvl="1" indent="-31750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-"/>
                </a:pPr>
                <a:r>
                  <a:rPr lang="en-US" sz="1600" dirty="0">
                    <a:solidFill>
                      <a:schemeClr val="tx1"/>
                    </a:solidFill>
                    <a:ea typeface="ＭＳ Ｐゴシック" charset="0"/>
                    <a:cs typeface="Arial"/>
                  </a:rPr>
                  <a:t>Expansion: can gain new insights into data</a:t>
                </a:r>
              </a:p>
              <a:p>
                <a:pPr marL="914400" lvl="1" indent="-31750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-"/>
                </a:pPr>
                <a:r>
                  <a:rPr lang="en-US" sz="1600" dirty="0">
                    <a:solidFill>
                      <a:schemeClr val="tx1"/>
                    </a:solidFill>
                    <a:ea typeface="ＭＳ Ｐゴシック" charset="0"/>
                    <a:cs typeface="Arial"/>
                  </a:rPr>
                  <a:t>Reduction: can aggregate and combine information</a:t>
                </a:r>
              </a:p>
              <a:p>
                <a:pPr marL="457200"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Wingdings" panose="05000000000000000000" pitchFamily="2" charset="2"/>
                  <a:buChar char="q"/>
                </a:pPr>
                <a:r>
                  <a:rPr lang="en-US" sz="1600" dirty="0">
                    <a:solidFill>
                      <a:schemeClr val="tx1"/>
                    </a:solidFill>
                    <a:ea typeface="ＭＳ Ｐゴシック" charset="0"/>
                    <a:cs typeface="Arial"/>
                  </a:rPr>
                  <a:t>Conv2D.xlsx short demo</a:t>
                </a:r>
              </a:p>
            </p:txBody>
          </p:sp>
        </mc:Choice>
        <mc:Fallback>
          <p:sp>
            <p:nvSpPr>
              <p:cNvPr id="9" name="Google Shape;61;p14">
                <a:extLst>
                  <a:ext uri="{FF2B5EF4-FFF2-40B4-BE49-F238E27FC236}">
                    <a16:creationId xmlns:a16="http://schemas.microsoft.com/office/drawing/2014/main" id="{2850EBDE-B263-4C0D-AEDC-27C7861BF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1138224"/>
                <a:ext cx="8520600" cy="3493933"/>
              </a:xfrm>
              <a:prstGeom prst="rect">
                <a:avLst/>
              </a:prstGeom>
              <a:blipFill>
                <a:blip r:embed="rId2"/>
                <a:stretch>
                  <a:fillRect l="-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5E160143-1BE2-4123-A990-6F315752498E}"/>
              </a:ext>
            </a:extLst>
          </p:cNvPr>
          <p:cNvGrpSpPr/>
          <p:nvPr/>
        </p:nvGrpSpPr>
        <p:grpSpPr>
          <a:xfrm>
            <a:off x="5450341" y="1432640"/>
            <a:ext cx="3481250" cy="3334623"/>
            <a:chOff x="5482200" y="1544177"/>
            <a:chExt cx="3481250" cy="3334623"/>
          </a:xfrm>
        </p:grpSpPr>
        <p:grpSp>
          <p:nvGrpSpPr>
            <p:cNvPr id="21" name="Google Shape;62;p14">
              <a:extLst>
                <a:ext uri="{FF2B5EF4-FFF2-40B4-BE49-F238E27FC236}">
                  <a16:creationId xmlns:a16="http://schemas.microsoft.com/office/drawing/2014/main" id="{B584DE2C-0246-4651-8C08-00E1A6A8D665}"/>
                </a:ext>
              </a:extLst>
            </p:cNvPr>
            <p:cNvGrpSpPr/>
            <p:nvPr/>
          </p:nvGrpSpPr>
          <p:grpSpPr>
            <a:xfrm>
              <a:off x="7299350" y="2939950"/>
              <a:ext cx="1664100" cy="1577904"/>
              <a:chOff x="6174800" y="2811325"/>
              <a:chExt cx="1664100" cy="1577904"/>
            </a:xfrm>
          </p:grpSpPr>
          <p:sp>
            <p:nvSpPr>
              <p:cNvPr id="31" name="Google Shape;63;p14">
                <a:extLst>
                  <a:ext uri="{FF2B5EF4-FFF2-40B4-BE49-F238E27FC236}">
                    <a16:creationId xmlns:a16="http://schemas.microsoft.com/office/drawing/2014/main" id="{1DA9F1DC-6EC3-429E-BDAB-490F94314480}"/>
                  </a:ext>
                </a:extLst>
              </p:cNvPr>
              <p:cNvSpPr/>
              <p:nvPr/>
            </p:nvSpPr>
            <p:spPr>
              <a:xfrm rot="75320">
                <a:off x="6227007" y="3840455"/>
                <a:ext cx="1273506" cy="535048"/>
              </a:xfrm>
              <a:prstGeom prst="ellipse">
                <a:avLst/>
              </a:prstGeom>
              <a:noFill/>
              <a:ln w="38100" cap="flat" cmpd="sng">
                <a:solidFill>
                  <a:srgbClr val="00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4;p14">
                <a:extLst>
                  <a:ext uri="{FF2B5EF4-FFF2-40B4-BE49-F238E27FC236}">
                    <a16:creationId xmlns:a16="http://schemas.microsoft.com/office/drawing/2014/main" id="{82A5458C-0E2C-4598-B94B-6D20FB4F8F9F}"/>
                  </a:ext>
                </a:extLst>
              </p:cNvPr>
              <p:cNvSpPr/>
              <p:nvPr/>
            </p:nvSpPr>
            <p:spPr>
              <a:xfrm rot="73133">
                <a:off x="6454807" y="3327591"/>
                <a:ext cx="817985" cy="341379"/>
              </a:xfrm>
              <a:prstGeom prst="ellipse">
                <a:avLst/>
              </a:pr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3" name="Google Shape;65;p14">
                <a:extLst>
                  <a:ext uri="{FF2B5EF4-FFF2-40B4-BE49-F238E27FC236}">
                    <a16:creationId xmlns:a16="http://schemas.microsoft.com/office/drawing/2014/main" id="{F1C745E9-C9C7-4BF8-A3E2-1AA628A1FB37}"/>
                  </a:ext>
                </a:extLst>
              </p:cNvPr>
              <p:cNvCxnSpPr/>
              <p:nvPr/>
            </p:nvCxnSpPr>
            <p:spPr>
              <a:xfrm rot="10800000">
                <a:off x="6867425" y="3063375"/>
                <a:ext cx="7200" cy="1118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" name="Google Shape;66;p14">
                <a:extLst>
                  <a:ext uri="{FF2B5EF4-FFF2-40B4-BE49-F238E27FC236}">
                    <a16:creationId xmlns:a16="http://schemas.microsoft.com/office/drawing/2014/main" id="{7E814C15-D74F-41F9-B9C9-32859306B5B7}"/>
                  </a:ext>
                </a:extLst>
              </p:cNvPr>
              <p:cNvCxnSpPr>
                <a:endCxn id="31" idx="6"/>
              </p:cNvCxnSpPr>
              <p:nvPr/>
            </p:nvCxnSpPr>
            <p:spPr>
              <a:xfrm rot="10800000" flipH="1">
                <a:off x="6867360" y="4121929"/>
                <a:ext cx="633000" cy="66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5" name="Google Shape;67;p14">
                <a:extLst>
                  <a:ext uri="{FF2B5EF4-FFF2-40B4-BE49-F238E27FC236}">
                    <a16:creationId xmlns:a16="http://schemas.microsoft.com/office/drawing/2014/main" id="{A3049AE2-226E-403B-BE3E-D51B73A6BF79}"/>
                  </a:ext>
                </a:extLst>
              </p:cNvPr>
              <p:cNvCxnSpPr>
                <a:endCxn id="31" idx="1"/>
              </p:cNvCxnSpPr>
              <p:nvPr/>
            </p:nvCxnSpPr>
            <p:spPr>
              <a:xfrm rot="10800000">
                <a:off x="6421358" y="3909106"/>
                <a:ext cx="446100" cy="2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36" name="Google Shape;68;p14">
                <a:extLst>
                  <a:ext uri="{FF2B5EF4-FFF2-40B4-BE49-F238E27FC236}">
                    <a16:creationId xmlns:a16="http://schemas.microsoft.com/office/drawing/2014/main" id="{5755603E-A853-47C7-AB21-266A8CD49352}"/>
                  </a:ext>
                </a:extLst>
              </p:cNvPr>
              <p:cNvSpPr txBox="1"/>
              <p:nvPr/>
            </p:nvSpPr>
            <p:spPr>
              <a:xfrm>
                <a:off x="7511300" y="3928725"/>
                <a:ext cx="3276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999999"/>
                    </a:solidFill>
                  </a:rPr>
                  <a:t>x</a:t>
                </a:r>
                <a:endParaRPr sz="1000">
                  <a:solidFill>
                    <a:srgbClr val="999999"/>
                  </a:solidFill>
                </a:endParaRPr>
              </a:p>
            </p:txBody>
          </p:sp>
          <p:sp>
            <p:nvSpPr>
              <p:cNvPr id="37" name="Google Shape;69;p14">
                <a:extLst>
                  <a:ext uri="{FF2B5EF4-FFF2-40B4-BE49-F238E27FC236}">
                    <a16:creationId xmlns:a16="http://schemas.microsoft.com/office/drawing/2014/main" id="{1FBC5C60-19F9-4249-B03B-F907BC1653FC}"/>
                  </a:ext>
                </a:extLst>
              </p:cNvPr>
              <p:cNvSpPr txBox="1"/>
              <p:nvPr/>
            </p:nvSpPr>
            <p:spPr>
              <a:xfrm>
                <a:off x="6174800" y="3677525"/>
                <a:ext cx="3276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999999"/>
                    </a:solidFill>
                  </a:rPr>
                  <a:t>y</a:t>
                </a:r>
                <a:endParaRPr sz="1000">
                  <a:solidFill>
                    <a:srgbClr val="999999"/>
                  </a:solidFill>
                </a:endParaRPr>
              </a:p>
            </p:txBody>
          </p:sp>
          <p:sp>
            <p:nvSpPr>
              <p:cNvPr id="38" name="Google Shape;70;p14">
                <a:extLst>
                  <a:ext uri="{FF2B5EF4-FFF2-40B4-BE49-F238E27FC236}">
                    <a16:creationId xmlns:a16="http://schemas.microsoft.com/office/drawing/2014/main" id="{91678397-A7EF-4384-BBB6-745DF92E417F}"/>
                  </a:ext>
                </a:extLst>
              </p:cNvPr>
              <p:cNvSpPr txBox="1"/>
              <p:nvPr/>
            </p:nvSpPr>
            <p:spPr>
              <a:xfrm>
                <a:off x="6726725" y="2811325"/>
                <a:ext cx="288600" cy="35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999999"/>
                    </a:solidFill>
                  </a:rPr>
                  <a:t>z</a:t>
                </a:r>
                <a:endParaRPr sz="1000">
                  <a:solidFill>
                    <a:srgbClr val="999999"/>
                  </a:solidFill>
                </a:endParaRPr>
              </a:p>
            </p:txBody>
          </p:sp>
        </p:grpSp>
        <p:sp>
          <p:nvSpPr>
            <p:cNvPr id="22" name="Google Shape;71;p14">
              <a:extLst>
                <a:ext uri="{FF2B5EF4-FFF2-40B4-BE49-F238E27FC236}">
                  <a16:creationId xmlns:a16="http://schemas.microsoft.com/office/drawing/2014/main" id="{1A1F8F4F-271B-4CF9-879E-AE88121C5C78}"/>
                </a:ext>
              </a:extLst>
            </p:cNvPr>
            <p:cNvSpPr txBox="1"/>
            <p:nvPr/>
          </p:nvSpPr>
          <p:spPr>
            <a:xfrm>
              <a:off x="6716900" y="3808900"/>
              <a:ext cx="327600" cy="3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999999"/>
                  </a:solidFill>
                </a:rPr>
                <a:t>x</a:t>
              </a:r>
              <a:endParaRPr sz="1000" dirty="0">
                <a:solidFill>
                  <a:srgbClr val="999999"/>
                </a:solidFill>
              </a:endParaRPr>
            </a:p>
          </p:txBody>
        </p:sp>
        <p:sp>
          <p:nvSpPr>
            <p:cNvPr id="23" name="Google Shape;72;p14">
              <a:extLst>
                <a:ext uri="{FF2B5EF4-FFF2-40B4-BE49-F238E27FC236}">
                  <a16:creationId xmlns:a16="http://schemas.microsoft.com/office/drawing/2014/main" id="{1CA51668-B7AE-4BA8-B940-E69C5C7BEA73}"/>
                </a:ext>
              </a:extLst>
            </p:cNvPr>
            <p:cNvSpPr/>
            <p:nvPr/>
          </p:nvSpPr>
          <p:spPr>
            <a:xfrm>
              <a:off x="5659285" y="3501178"/>
              <a:ext cx="1057500" cy="973800"/>
            </a:xfrm>
            <a:prstGeom prst="ellipse">
              <a:avLst/>
            </a:prstGeom>
            <a:noFill/>
            <a:ln w="3810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3;p14">
              <a:extLst>
                <a:ext uri="{FF2B5EF4-FFF2-40B4-BE49-F238E27FC236}">
                  <a16:creationId xmlns:a16="http://schemas.microsoft.com/office/drawing/2014/main" id="{DA1057A3-FB52-42A6-9560-DF1CDC0F1E2F}"/>
                </a:ext>
              </a:extLst>
            </p:cNvPr>
            <p:cNvSpPr/>
            <p:nvPr/>
          </p:nvSpPr>
          <p:spPr>
            <a:xfrm>
              <a:off x="5848426" y="3677765"/>
              <a:ext cx="679200" cy="620700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5" name="Google Shape;74;p14">
              <a:extLst>
                <a:ext uri="{FF2B5EF4-FFF2-40B4-BE49-F238E27FC236}">
                  <a16:creationId xmlns:a16="http://schemas.microsoft.com/office/drawing/2014/main" id="{81E83F4E-43BC-4841-841D-B2752469EB78}"/>
                </a:ext>
              </a:extLst>
            </p:cNvPr>
            <p:cNvCxnSpPr/>
            <p:nvPr/>
          </p:nvCxnSpPr>
          <p:spPr>
            <a:xfrm>
              <a:off x="6191153" y="3985230"/>
              <a:ext cx="505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" name="Google Shape;75;p14">
              <a:extLst>
                <a:ext uri="{FF2B5EF4-FFF2-40B4-BE49-F238E27FC236}">
                  <a16:creationId xmlns:a16="http://schemas.microsoft.com/office/drawing/2014/main" id="{2BA831D4-C84A-45B1-B301-5F6FD2826492}"/>
                </a:ext>
              </a:extLst>
            </p:cNvPr>
            <p:cNvCxnSpPr/>
            <p:nvPr/>
          </p:nvCxnSpPr>
          <p:spPr>
            <a:xfrm rot="10800000">
              <a:off x="6191167" y="3510630"/>
              <a:ext cx="6000" cy="474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7" name="Google Shape;76;p14">
              <a:extLst>
                <a:ext uri="{FF2B5EF4-FFF2-40B4-BE49-F238E27FC236}">
                  <a16:creationId xmlns:a16="http://schemas.microsoft.com/office/drawing/2014/main" id="{B228EFB3-13BA-4918-ACCA-E4F9256E556D}"/>
                </a:ext>
              </a:extLst>
            </p:cNvPr>
            <p:cNvSpPr txBox="1"/>
            <p:nvPr/>
          </p:nvSpPr>
          <p:spPr>
            <a:xfrm>
              <a:off x="6107403" y="3211421"/>
              <a:ext cx="276600" cy="29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999999"/>
                  </a:solidFill>
                </a:rPr>
                <a:t>y</a:t>
              </a:r>
              <a:endParaRPr sz="1000">
                <a:solidFill>
                  <a:srgbClr val="999999"/>
                </a:solidFill>
              </a:endParaRPr>
            </a:p>
          </p:txBody>
        </p:sp>
        <p:pic>
          <p:nvPicPr>
            <p:cNvPr id="28" name="Google Shape;77;p14">
              <a:extLst>
                <a:ext uri="{FF2B5EF4-FFF2-40B4-BE49-F238E27FC236}">
                  <a16:creationId xmlns:a16="http://schemas.microsoft.com/office/drawing/2014/main" id="{0C4D1D02-3E4A-4676-8444-E78D9A9C13E2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82200" y="1544177"/>
              <a:ext cx="3481249" cy="1218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" name="Google Shape;78;p14">
              <a:extLst>
                <a:ext uri="{FF2B5EF4-FFF2-40B4-BE49-F238E27FC236}">
                  <a16:creationId xmlns:a16="http://schemas.microsoft.com/office/drawing/2014/main" id="{4DA8FEB5-A12A-45CB-A618-CF212F5AEFEC}"/>
                </a:ext>
              </a:extLst>
            </p:cNvPr>
            <p:cNvSpPr txBox="1"/>
            <p:nvPr/>
          </p:nvSpPr>
          <p:spPr>
            <a:xfrm>
              <a:off x="6695386" y="2468000"/>
              <a:ext cx="1596900" cy="29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999999"/>
                  </a:solidFill>
                </a:rPr>
                <a:t>AlexNet Architecture</a:t>
              </a:r>
              <a:endParaRPr sz="1000">
                <a:solidFill>
                  <a:srgbClr val="999999"/>
                </a:solidFill>
              </a:endParaRPr>
            </a:p>
          </p:txBody>
        </p:sp>
        <p:sp>
          <p:nvSpPr>
            <p:cNvPr id="30" name="Google Shape;79;p14">
              <a:extLst>
                <a:ext uri="{FF2B5EF4-FFF2-40B4-BE49-F238E27FC236}">
                  <a16:creationId xmlns:a16="http://schemas.microsoft.com/office/drawing/2014/main" id="{1EBB7EB5-CC9C-4B4C-A8C3-08E8CCA8BB93}"/>
                </a:ext>
              </a:extLst>
            </p:cNvPr>
            <p:cNvSpPr txBox="1"/>
            <p:nvPr/>
          </p:nvSpPr>
          <p:spPr>
            <a:xfrm>
              <a:off x="6411121" y="4584200"/>
              <a:ext cx="2165400" cy="29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999999"/>
                  </a:solidFill>
                </a:rPr>
                <a:t>Use of Dimensionality Expansion</a:t>
              </a:r>
              <a:endParaRPr sz="1000">
                <a:solidFill>
                  <a:srgbClr val="99999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58895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F344CF-4E68-4CBC-91FE-8B03C570CD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4A9031-9A37-4C0B-AA3E-1DAF9C805CC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EABEE942-E86E-47B7-A755-522591817666}" type="datetime1">
              <a:rPr lang="en-US" altLang="en-US" smtClean="0"/>
              <a:pPr>
                <a:defRPr/>
              </a:pPr>
              <a:t>6/6/2019</a:t>
            </a:fld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CFA0C-4638-45C4-B5D8-533D9C86AB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6567049" y="4777192"/>
            <a:ext cx="2133600" cy="274637"/>
          </a:xfrm>
        </p:spPr>
        <p:txBody>
          <a:bodyPr/>
          <a:lstStyle/>
          <a:p>
            <a:pPr>
              <a:defRPr/>
            </a:pPr>
            <a:fld id="{51BA0D02-FCDC-414C-AFB6-6BF37A4D7D6B}" type="slidenum">
              <a:rPr lang="en-US" altLang="en-US" smtClean="0"/>
              <a:pPr>
                <a:defRPr/>
              </a:pPr>
              <a:t>54</a:t>
            </a:fld>
            <a:endParaRPr lang="en-US" altLang="en-US"/>
          </a:p>
        </p:txBody>
      </p:sp>
      <p:pic>
        <p:nvPicPr>
          <p:cNvPr id="39" name="Google Shape;86;p15">
            <a:extLst>
              <a:ext uri="{FF2B5EF4-FFF2-40B4-BE49-F238E27FC236}">
                <a16:creationId xmlns:a16="http://schemas.microsoft.com/office/drawing/2014/main" id="{E8CDBD2B-0FFE-4DAC-955D-6D969439411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5225" y="752982"/>
            <a:ext cx="8241630" cy="40847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32445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F344CF-4E68-4CBC-91FE-8B03C570CD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4A9031-9A37-4C0B-AA3E-1DAF9C805CC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EABEE942-E86E-47B7-A755-522591817666}" type="datetime1">
              <a:rPr lang="en-US" altLang="en-US" smtClean="0"/>
              <a:pPr>
                <a:defRPr/>
              </a:pPr>
              <a:t>6/6/2019</a:t>
            </a:fld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CFA0C-4638-45C4-B5D8-533D9C86AB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6567049" y="4777192"/>
            <a:ext cx="2133600" cy="274637"/>
          </a:xfrm>
        </p:spPr>
        <p:txBody>
          <a:bodyPr/>
          <a:lstStyle/>
          <a:p>
            <a:pPr>
              <a:defRPr/>
            </a:pPr>
            <a:fld id="{51BA0D02-FCDC-414C-AFB6-6BF37A4D7D6B}" type="slidenum">
              <a:rPr lang="en-US" altLang="en-US" smtClean="0"/>
              <a:pPr>
                <a:defRPr/>
              </a:pPr>
              <a:t>55</a:t>
            </a:fld>
            <a:endParaRPr lang="en-US" altLang="en-US"/>
          </a:p>
        </p:txBody>
      </p:sp>
      <p:pic>
        <p:nvPicPr>
          <p:cNvPr id="39" name="Google Shape;86;p15">
            <a:extLst>
              <a:ext uri="{FF2B5EF4-FFF2-40B4-BE49-F238E27FC236}">
                <a16:creationId xmlns:a16="http://schemas.microsoft.com/office/drawing/2014/main" id="{E8CDBD2B-0FFE-4DAC-955D-6D9694394111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95225" y="756939"/>
            <a:ext cx="8241630" cy="40768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21042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F344CF-4E68-4CBC-91FE-8B03C570CD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4A9031-9A37-4C0B-AA3E-1DAF9C805CC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EABEE942-E86E-47B7-A755-522591817666}" type="datetime1">
              <a:rPr lang="en-US" altLang="en-US" smtClean="0"/>
              <a:pPr>
                <a:defRPr/>
              </a:pPr>
              <a:t>6/6/2019</a:t>
            </a:fld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CFA0C-4638-45C4-B5D8-533D9C86AB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6567049" y="4777192"/>
            <a:ext cx="2133600" cy="274637"/>
          </a:xfrm>
        </p:spPr>
        <p:txBody>
          <a:bodyPr/>
          <a:lstStyle/>
          <a:p>
            <a:pPr>
              <a:defRPr/>
            </a:pPr>
            <a:fld id="{51BA0D02-FCDC-414C-AFB6-6BF37A4D7D6B}" type="slidenum">
              <a:rPr lang="en-US" altLang="en-US" smtClean="0"/>
              <a:pPr>
                <a:defRPr/>
              </a:pPr>
              <a:t>56</a:t>
            </a:fld>
            <a:endParaRPr lang="en-US" altLang="en-US"/>
          </a:p>
        </p:txBody>
      </p:sp>
      <p:pic>
        <p:nvPicPr>
          <p:cNvPr id="39" name="Google Shape;86;p15">
            <a:extLst>
              <a:ext uri="{FF2B5EF4-FFF2-40B4-BE49-F238E27FC236}">
                <a16:creationId xmlns:a16="http://schemas.microsoft.com/office/drawing/2014/main" id="{E8CDBD2B-0FFE-4DAC-955D-6D9694394111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03785" y="762433"/>
            <a:ext cx="8241630" cy="40658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09418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F344CF-4E68-4CBC-91FE-8B03C570CD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4A9031-9A37-4C0B-AA3E-1DAF9C805CC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EABEE942-E86E-47B7-A755-522591817666}" type="datetime1">
              <a:rPr lang="en-US" altLang="en-US" smtClean="0"/>
              <a:pPr>
                <a:defRPr/>
              </a:pPr>
              <a:t>6/6/2019</a:t>
            </a:fld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CFA0C-4638-45C4-B5D8-533D9C86AB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6567049" y="4777192"/>
            <a:ext cx="2133600" cy="274637"/>
          </a:xfrm>
        </p:spPr>
        <p:txBody>
          <a:bodyPr/>
          <a:lstStyle/>
          <a:p>
            <a:pPr>
              <a:defRPr/>
            </a:pPr>
            <a:fld id="{51BA0D02-FCDC-414C-AFB6-6BF37A4D7D6B}" type="slidenum">
              <a:rPr lang="en-US" altLang="en-US" smtClean="0"/>
              <a:pPr>
                <a:defRPr/>
              </a:pPr>
              <a:t>57</a:t>
            </a:fld>
            <a:endParaRPr lang="en-US" altLang="en-US"/>
          </a:p>
        </p:txBody>
      </p:sp>
      <p:pic>
        <p:nvPicPr>
          <p:cNvPr id="39" name="Google Shape;86;p15">
            <a:extLst>
              <a:ext uri="{FF2B5EF4-FFF2-40B4-BE49-F238E27FC236}">
                <a16:creationId xmlns:a16="http://schemas.microsoft.com/office/drawing/2014/main" id="{E8CDBD2B-0FFE-4DAC-955D-6D9694394111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95225" y="767927"/>
            <a:ext cx="8241630" cy="40548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66259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F344CF-4E68-4CBC-91FE-8B03C570CD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4A9031-9A37-4C0B-AA3E-1DAF9C805CC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EABEE942-E86E-47B7-A755-522591817666}" type="datetime1">
              <a:rPr lang="en-US" altLang="en-US" smtClean="0"/>
              <a:pPr>
                <a:defRPr/>
              </a:pPr>
              <a:t>6/6/2019</a:t>
            </a:fld>
            <a:endParaRPr lang="en-US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CFA0C-4638-45C4-B5D8-533D9C86AB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6567049" y="4777192"/>
            <a:ext cx="2133600" cy="274637"/>
          </a:xfrm>
        </p:spPr>
        <p:txBody>
          <a:bodyPr/>
          <a:lstStyle/>
          <a:p>
            <a:pPr>
              <a:defRPr/>
            </a:pPr>
            <a:fld id="{51BA0D02-FCDC-414C-AFB6-6BF37A4D7D6B}" type="slidenum">
              <a:rPr lang="en-US" altLang="en-US" smtClean="0"/>
              <a:pPr>
                <a:defRPr/>
              </a:pPr>
              <a:t>58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7981F-D11F-4D18-9D7A-8668F842BF8A}"/>
              </a:ext>
            </a:extLst>
          </p:cNvPr>
          <p:cNvSpPr txBox="1"/>
          <p:nvPr/>
        </p:nvSpPr>
        <p:spPr>
          <a:xfrm>
            <a:off x="457200" y="739032"/>
            <a:ext cx="39405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2200" b="1" dirty="0">
                <a:solidFill>
                  <a:schemeClr val="accent4">
                    <a:lumMod val="75000"/>
                  </a:schemeClr>
                </a:solidFill>
                <a:ea typeface="ＭＳ Ｐゴシック" charset="0"/>
                <a:cs typeface="Arial" panose="020B0604020202020204" pitchFamily="34" charset="0"/>
              </a:rPr>
              <a:t>Application Specific Models</a:t>
            </a:r>
            <a:endParaRPr lang="en-US" sz="2200" b="1" dirty="0">
              <a:solidFill>
                <a:schemeClr val="accent4">
                  <a:lumMod val="75000"/>
                </a:schemeClr>
              </a:solidFill>
              <a:ea typeface="ＭＳ Ｐゴシック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A158AA5-099B-499F-8981-92510EA8A308}"/>
              </a:ext>
            </a:extLst>
          </p:cNvPr>
          <p:cNvGrpSpPr/>
          <p:nvPr/>
        </p:nvGrpSpPr>
        <p:grpSpPr>
          <a:xfrm>
            <a:off x="739530" y="762494"/>
            <a:ext cx="7559905" cy="3990181"/>
            <a:chOff x="121100" y="298225"/>
            <a:chExt cx="8940275" cy="4718752"/>
          </a:xfrm>
        </p:grpSpPr>
        <p:sp>
          <p:nvSpPr>
            <p:cNvPr id="8" name="Google Shape;113;p19">
              <a:extLst>
                <a:ext uri="{FF2B5EF4-FFF2-40B4-BE49-F238E27FC236}">
                  <a16:creationId xmlns:a16="http://schemas.microsoft.com/office/drawing/2014/main" id="{F279475D-B117-48A7-B482-4A6A7480AD98}"/>
                </a:ext>
              </a:extLst>
            </p:cNvPr>
            <p:cNvSpPr txBox="1">
              <a:spLocks/>
            </p:cNvSpPr>
            <p:nvPr/>
          </p:nvSpPr>
          <p:spPr>
            <a:xfrm>
              <a:off x="311700" y="1152475"/>
              <a:ext cx="8520600" cy="3416400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lvl1pPr marL="342900" indent="-3429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 sz="2400" kern="1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ＭＳ Ｐゴシック" charset="0"/>
                </a:defRPr>
              </a:lvl1pPr>
              <a:lvl2pPr marL="628650" indent="-17145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2pPr>
              <a:lvl3pPr marL="1085850" indent="-17145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3pPr>
              <a:lvl4pPr marL="16002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Courier New" panose="02070309020205020404" pitchFamily="49" charset="0"/>
                <a:buChar char="o"/>
                <a:defRPr sz="1400" kern="1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4pPr>
              <a:lvl5pPr marL="2114550" indent="-28575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1400" kern="1200">
                  <a:solidFill>
                    <a:schemeClr val="tx1"/>
                  </a:solidFill>
                  <a:latin typeface="+mn-lt"/>
                  <a:ea typeface="MS PGothic" panose="020B0600070205080204" pitchFamily="34" charset="-128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1600"/>
                </a:spcAft>
              </a:pPr>
              <a:r>
                <a:rPr lang="en-US" sz="1800" dirty="0"/>
                <a:t>State of the Art, revisited</a:t>
              </a:r>
            </a:p>
          </p:txBody>
        </p:sp>
        <p:pic>
          <p:nvPicPr>
            <p:cNvPr id="9" name="Google Shape;114;p19">
              <a:extLst>
                <a:ext uri="{FF2B5EF4-FFF2-40B4-BE49-F238E27FC236}">
                  <a16:creationId xmlns:a16="http://schemas.microsoft.com/office/drawing/2014/main" id="{07D00C9D-8AF0-4E26-B696-56CEB153C66A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21100" y="2571751"/>
              <a:ext cx="5640050" cy="24452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115;p19">
              <a:extLst>
                <a:ext uri="{FF2B5EF4-FFF2-40B4-BE49-F238E27FC236}">
                  <a16:creationId xmlns:a16="http://schemas.microsoft.com/office/drawing/2014/main" id="{2018B94B-112C-403F-BFD1-32F30A90B851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72000" y="298225"/>
              <a:ext cx="4489375" cy="256245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2207334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Date Placeholder 2">
            <a:extLst>
              <a:ext uri="{FF2B5EF4-FFF2-40B4-BE49-F238E27FC236}">
                <a16:creationId xmlns:a16="http://schemas.microsoft.com/office/drawing/2014/main" id="{7FB8364F-38FC-46C5-82FE-70AECB22AF14}"/>
              </a:ext>
            </a:extLst>
          </p:cNvPr>
          <p:cNvSpPr>
            <a:spLocks noGrp="1" noChangeArrowheads="1"/>
          </p:cNvSpPr>
          <p:nvPr>
            <p:ph type="dt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ED30BF9-F096-49E7-BDE1-DC378B072D1D}" type="datetime1">
              <a:rPr lang="en-US" altLang="en-US" smtClean="0">
                <a:solidFill>
                  <a:srgbClr val="898989"/>
                </a:solidFill>
              </a:rPr>
              <a:pPr/>
              <a:t>6/6/2019</a:t>
            </a:fld>
            <a:endParaRPr lang="en-US" altLang="en-US">
              <a:solidFill>
                <a:srgbClr val="898989"/>
              </a:solidFill>
            </a:endParaRPr>
          </a:p>
        </p:txBody>
      </p:sp>
      <p:sp>
        <p:nvSpPr>
          <p:cNvPr id="48132" name="Slide Number Placeholder 3">
            <a:extLst>
              <a:ext uri="{FF2B5EF4-FFF2-40B4-BE49-F238E27FC236}">
                <a16:creationId xmlns:a16="http://schemas.microsoft.com/office/drawing/2014/main" id="{3F012C15-6DD8-458E-A58A-85A9A8631421}"/>
              </a:ext>
            </a:extLst>
          </p:cNvPr>
          <p:cNvSpPr>
            <a:spLocks noGrp="1" noChangeArrowheads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77B0A02-1A86-4487-9F24-D8537109B186}" type="slidenum">
              <a:rPr lang="en-US" altLang="en-US" smtClean="0">
                <a:solidFill>
                  <a:srgbClr val="898989"/>
                </a:solidFill>
              </a:rPr>
              <a:pPr/>
              <a:t>59</a:t>
            </a:fld>
            <a:endParaRPr lang="en-US" altLang="en-US">
              <a:solidFill>
                <a:srgbClr val="89898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12A4D5-D07A-4A3B-AA68-EF2142B98B87}"/>
              </a:ext>
            </a:extLst>
          </p:cNvPr>
          <p:cNvSpPr txBox="1"/>
          <p:nvPr/>
        </p:nvSpPr>
        <p:spPr>
          <a:xfrm flipH="1">
            <a:off x="547688" y="1008063"/>
            <a:ext cx="8139112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  <a:latin typeface="+mn-lt"/>
                <a:ea typeface="ＭＳ Ｐゴシック" charset="0"/>
                <a:cs typeface="Arial" panose="020B0604020202020204" pitchFamily="34" charset="0"/>
              </a:rPr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E26DD-420D-40F1-B794-4074469310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Placeholder 3">
            <a:extLst>
              <a:ext uri="{FF2B5EF4-FFF2-40B4-BE49-F238E27FC236}">
                <a16:creationId xmlns:a16="http://schemas.microsoft.com/office/drawing/2014/main" id="{7207C28A-3D29-4525-BB2A-F984E1E587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auto">
          <a:xfrm>
            <a:off x="6176963" y="228600"/>
            <a:ext cx="2740025" cy="2651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172" name="Date Placeholder 2">
            <a:extLst>
              <a:ext uri="{FF2B5EF4-FFF2-40B4-BE49-F238E27FC236}">
                <a16:creationId xmlns:a16="http://schemas.microsoft.com/office/drawing/2014/main" id="{4244CB69-2C48-4D4F-BAA8-69C3F28AAC8F}"/>
              </a:ext>
            </a:extLst>
          </p:cNvPr>
          <p:cNvSpPr>
            <a:spLocks noGrp="1" noChangeArrowheads="1"/>
          </p:cNvSpPr>
          <p:nvPr>
            <p:ph type="dt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CB47B0D-CF10-42B9-8ADD-82F543FC7D73}" type="datetime1">
              <a:rPr lang="en-US" altLang="en-US" smtClean="0">
                <a:solidFill>
                  <a:srgbClr val="898989"/>
                </a:solidFill>
              </a:rPr>
              <a:pPr/>
              <a:t>6/6/2019</a:t>
            </a:fld>
            <a:endParaRPr lang="en-US" altLang="en-US">
              <a:solidFill>
                <a:srgbClr val="898989"/>
              </a:solidFill>
            </a:endParaRPr>
          </a:p>
        </p:txBody>
      </p:sp>
      <p:sp>
        <p:nvSpPr>
          <p:cNvPr id="7173" name="Slide Number Placeholder 3">
            <a:extLst>
              <a:ext uri="{FF2B5EF4-FFF2-40B4-BE49-F238E27FC236}">
                <a16:creationId xmlns:a16="http://schemas.microsoft.com/office/drawing/2014/main" id="{14E8B467-F7EC-4AA4-B467-E26C3D4899B4}"/>
              </a:ext>
            </a:extLst>
          </p:cNvPr>
          <p:cNvSpPr>
            <a:spLocks noGrp="1" noChangeArrowheads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B492D3B-197F-407A-9DB6-D6DC27088AFB}" type="slidenum">
              <a:rPr lang="en-US" altLang="en-US" smtClean="0">
                <a:solidFill>
                  <a:srgbClr val="898989"/>
                </a:solidFill>
              </a:rPr>
              <a:pPr/>
              <a:t>6</a:t>
            </a:fld>
            <a:endParaRPr lang="en-US" altLang="en-US">
              <a:solidFill>
                <a:srgbClr val="898989"/>
              </a:solidFill>
            </a:endParaRPr>
          </a:p>
        </p:txBody>
      </p:sp>
      <p:pic>
        <p:nvPicPr>
          <p:cNvPr id="9" name="Google Shape;68;p15">
            <a:extLst>
              <a:ext uri="{FF2B5EF4-FFF2-40B4-BE49-F238E27FC236}">
                <a16:creationId xmlns:a16="http://schemas.microsoft.com/office/drawing/2014/main" id="{67169972-98D3-4DD6-84E8-0DCAA34CFD9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863347"/>
            <a:ext cx="7928812" cy="3903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Placeholder 3">
            <a:extLst>
              <a:ext uri="{FF2B5EF4-FFF2-40B4-BE49-F238E27FC236}">
                <a16:creationId xmlns:a16="http://schemas.microsoft.com/office/drawing/2014/main" id="{7207C28A-3D29-4525-BB2A-F984E1E587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auto">
          <a:xfrm>
            <a:off x="6176963" y="228600"/>
            <a:ext cx="2740025" cy="2651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172" name="Date Placeholder 2">
            <a:extLst>
              <a:ext uri="{FF2B5EF4-FFF2-40B4-BE49-F238E27FC236}">
                <a16:creationId xmlns:a16="http://schemas.microsoft.com/office/drawing/2014/main" id="{4244CB69-2C48-4D4F-BAA8-69C3F28AAC8F}"/>
              </a:ext>
            </a:extLst>
          </p:cNvPr>
          <p:cNvSpPr>
            <a:spLocks noGrp="1" noChangeArrowheads="1"/>
          </p:cNvSpPr>
          <p:nvPr>
            <p:ph type="dt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CB47B0D-CF10-42B9-8ADD-82F543FC7D73}" type="datetime1">
              <a:rPr lang="en-US" altLang="en-US" smtClean="0">
                <a:solidFill>
                  <a:srgbClr val="898989"/>
                </a:solidFill>
              </a:rPr>
              <a:pPr/>
              <a:t>6/6/2019</a:t>
            </a:fld>
            <a:endParaRPr lang="en-US" altLang="en-US">
              <a:solidFill>
                <a:srgbClr val="898989"/>
              </a:solidFill>
            </a:endParaRPr>
          </a:p>
        </p:txBody>
      </p:sp>
      <p:sp>
        <p:nvSpPr>
          <p:cNvPr id="7173" name="Slide Number Placeholder 3">
            <a:extLst>
              <a:ext uri="{FF2B5EF4-FFF2-40B4-BE49-F238E27FC236}">
                <a16:creationId xmlns:a16="http://schemas.microsoft.com/office/drawing/2014/main" id="{14E8B467-F7EC-4AA4-B467-E26C3D4899B4}"/>
              </a:ext>
            </a:extLst>
          </p:cNvPr>
          <p:cNvSpPr>
            <a:spLocks noGrp="1" noChangeArrowheads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B492D3B-197F-407A-9DB6-D6DC27088AFB}" type="slidenum">
              <a:rPr lang="en-US" altLang="en-US" smtClean="0">
                <a:solidFill>
                  <a:srgbClr val="898989"/>
                </a:solidFill>
              </a:rPr>
              <a:pPr/>
              <a:t>7</a:t>
            </a:fld>
            <a:endParaRPr lang="en-US" altLang="en-US">
              <a:solidFill>
                <a:srgbClr val="898989"/>
              </a:solidFill>
            </a:endParaRPr>
          </a:p>
        </p:txBody>
      </p:sp>
      <p:pic>
        <p:nvPicPr>
          <p:cNvPr id="6" name="Google Shape;75;p16">
            <a:extLst>
              <a:ext uri="{FF2B5EF4-FFF2-40B4-BE49-F238E27FC236}">
                <a16:creationId xmlns:a16="http://schemas.microsoft.com/office/drawing/2014/main" id="{BC9D2C21-85B4-4421-B4C0-03FA4B7BDFE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6885" y="714057"/>
            <a:ext cx="8169442" cy="40532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3209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Placeholder 3">
            <a:extLst>
              <a:ext uri="{FF2B5EF4-FFF2-40B4-BE49-F238E27FC236}">
                <a16:creationId xmlns:a16="http://schemas.microsoft.com/office/drawing/2014/main" id="{7207C28A-3D29-4525-BB2A-F984E1E587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auto">
          <a:xfrm>
            <a:off x="6176963" y="228600"/>
            <a:ext cx="2740025" cy="2651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172" name="Date Placeholder 2">
            <a:extLst>
              <a:ext uri="{FF2B5EF4-FFF2-40B4-BE49-F238E27FC236}">
                <a16:creationId xmlns:a16="http://schemas.microsoft.com/office/drawing/2014/main" id="{4244CB69-2C48-4D4F-BAA8-69C3F28AAC8F}"/>
              </a:ext>
            </a:extLst>
          </p:cNvPr>
          <p:cNvSpPr>
            <a:spLocks noGrp="1" noChangeArrowheads="1"/>
          </p:cNvSpPr>
          <p:nvPr>
            <p:ph type="dt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CB47B0D-CF10-42B9-8ADD-82F543FC7D73}" type="datetime1">
              <a:rPr lang="en-US" altLang="en-US" smtClean="0">
                <a:solidFill>
                  <a:srgbClr val="898989"/>
                </a:solidFill>
              </a:rPr>
              <a:pPr/>
              <a:t>6/6/2019</a:t>
            </a:fld>
            <a:endParaRPr lang="en-US" altLang="en-US">
              <a:solidFill>
                <a:srgbClr val="898989"/>
              </a:solidFill>
            </a:endParaRPr>
          </a:p>
        </p:txBody>
      </p:sp>
      <p:sp>
        <p:nvSpPr>
          <p:cNvPr id="7173" name="Slide Number Placeholder 3">
            <a:extLst>
              <a:ext uri="{FF2B5EF4-FFF2-40B4-BE49-F238E27FC236}">
                <a16:creationId xmlns:a16="http://schemas.microsoft.com/office/drawing/2014/main" id="{14E8B467-F7EC-4AA4-B467-E26C3D4899B4}"/>
              </a:ext>
            </a:extLst>
          </p:cNvPr>
          <p:cNvSpPr>
            <a:spLocks noGrp="1" noChangeArrowheads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B492D3B-197F-407A-9DB6-D6DC27088AFB}" type="slidenum">
              <a:rPr lang="en-US" altLang="en-US" smtClean="0">
                <a:solidFill>
                  <a:srgbClr val="898989"/>
                </a:solidFill>
              </a:rPr>
              <a:pPr/>
              <a:t>8</a:t>
            </a:fld>
            <a:endParaRPr lang="en-US" altLang="en-US">
              <a:solidFill>
                <a:srgbClr val="898989"/>
              </a:solidFill>
            </a:endParaRPr>
          </a:p>
        </p:txBody>
      </p:sp>
      <p:pic>
        <p:nvPicPr>
          <p:cNvPr id="7" name="Google Shape;82;p17">
            <a:extLst>
              <a:ext uri="{FF2B5EF4-FFF2-40B4-BE49-F238E27FC236}">
                <a16:creationId xmlns:a16="http://schemas.microsoft.com/office/drawing/2014/main" id="{946D43B0-0818-46A7-8585-9EFA617D40B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9310" y="887570"/>
            <a:ext cx="7718258" cy="38796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2781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Placeholder 3">
            <a:extLst>
              <a:ext uri="{FF2B5EF4-FFF2-40B4-BE49-F238E27FC236}">
                <a16:creationId xmlns:a16="http://schemas.microsoft.com/office/drawing/2014/main" id="{7207C28A-3D29-4525-BB2A-F984E1E587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auto">
          <a:xfrm>
            <a:off x="6176963" y="228600"/>
            <a:ext cx="2740025" cy="2651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172" name="Date Placeholder 2">
            <a:extLst>
              <a:ext uri="{FF2B5EF4-FFF2-40B4-BE49-F238E27FC236}">
                <a16:creationId xmlns:a16="http://schemas.microsoft.com/office/drawing/2014/main" id="{4244CB69-2C48-4D4F-BAA8-69C3F28AAC8F}"/>
              </a:ext>
            </a:extLst>
          </p:cNvPr>
          <p:cNvSpPr>
            <a:spLocks noGrp="1" noChangeArrowheads="1"/>
          </p:cNvSpPr>
          <p:nvPr>
            <p:ph type="dt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CB47B0D-CF10-42B9-8ADD-82F543FC7D73}" type="datetime1">
              <a:rPr lang="en-US" altLang="en-US" smtClean="0">
                <a:solidFill>
                  <a:srgbClr val="898989"/>
                </a:solidFill>
              </a:rPr>
              <a:pPr/>
              <a:t>6/6/2019</a:t>
            </a:fld>
            <a:endParaRPr lang="en-US" altLang="en-US">
              <a:solidFill>
                <a:srgbClr val="898989"/>
              </a:solidFill>
            </a:endParaRPr>
          </a:p>
        </p:txBody>
      </p:sp>
      <p:sp>
        <p:nvSpPr>
          <p:cNvPr id="7173" name="Slide Number Placeholder 3">
            <a:extLst>
              <a:ext uri="{FF2B5EF4-FFF2-40B4-BE49-F238E27FC236}">
                <a16:creationId xmlns:a16="http://schemas.microsoft.com/office/drawing/2014/main" id="{14E8B467-F7EC-4AA4-B467-E26C3D4899B4}"/>
              </a:ext>
            </a:extLst>
          </p:cNvPr>
          <p:cNvSpPr>
            <a:spLocks noGrp="1" noChangeArrowheads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B492D3B-197F-407A-9DB6-D6DC27088AFB}" type="slidenum">
              <a:rPr lang="en-US" altLang="en-US" smtClean="0">
                <a:solidFill>
                  <a:srgbClr val="898989"/>
                </a:solidFill>
              </a:rPr>
              <a:pPr/>
              <a:t>9</a:t>
            </a:fld>
            <a:endParaRPr lang="en-US" altLang="en-US">
              <a:solidFill>
                <a:srgbClr val="898989"/>
              </a:solidFill>
            </a:endParaRPr>
          </a:p>
        </p:txBody>
      </p:sp>
      <p:pic>
        <p:nvPicPr>
          <p:cNvPr id="7" name="Google Shape;82;p17">
            <a:extLst>
              <a:ext uri="{FF2B5EF4-FFF2-40B4-BE49-F238E27FC236}">
                <a16:creationId xmlns:a16="http://schemas.microsoft.com/office/drawing/2014/main" id="{946D43B0-0818-46A7-8585-9EFA617D40B6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961409" y="848467"/>
            <a:ext cx="6794059" cy="38796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3352589"/>
      </p:ext>
    </p:extLst>
  </p:cSld>
  <p:clrMapOvr>
    <a:masterClrMapping/>
  </p:clrMapOvr>
</p:sld>
</file>

<file path=ppt/theme/theme1.xml><?xml version="1.0" encoding="utf-8"?>
<a:theme xmlns:a="http://schemas.openxmlformats.org/drawingml/2006/main" name="NYU Master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NYU Master Template">
  <a:themeElements>
    <a:clrScheme name="NYU Master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NYU Master Templat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NYU Master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1575</TotalTime>
  <Words>1990</Words>
  <Application>Microsoft Office PowerPoint</Application>
  <PresentationFormat>On-screen Show (16:9)</PresentationFormat>
  <Paragraphs>411</Paragraphs>
  <Slides>59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MS PGothic</vt:lpstr>
      <vt:lpstr>MS PGothic</vt:lpstr>
      <vt:lpstr>Arial</vt:lpstr>
      <vt:lpstr>Calibri</vt:lpstr>
      <vt:lpstr>Cambria Math</vt:lpstr>
      <vt:lpstr>Courier New</vt:lpstr>
      <vt:lpstr>Wingdings</vt:lpstr>
      <vt:lpstr>NYU Master Template</vt:lpstr>
      <vt:lpstr>1_NYU Master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New York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Jenna Bresnahan</dc:creator>
  <cp:lastModifiedBy>Jacky Yuan</cp:lastModifiedBy>
  <cp:revision>143</cp:revision>
  <dcterms:created xsi:type="dcterms:W3CDTF">2013-09-03T13:03:01Z</dcterms:created>
  <dcterms:modified xsi:type="dcterms:W3CDTF">2019-06-06T15:13:58Z</dcterms:modified>
</cp:coreProperties>
</file>